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302" r:id="rId4"/>
    <p:sldId id="282" r:id="rId5"/>
    <p:sldId id="281" r:id="rId6"/>
    <p:sldId id="313" r:id="rId7"/>
    <p:sldId id="286" r:id="rId8"/>
    <p:sldId id="288" r:id="rId9"/>
    <p:sldId id="260" r:id="rId10"/>
    <p:sldId id="312" r:id="rId11"/>
    <p:sldId id="300" r:id="rId12"/>
    <p:sldId id="301" r:id="rId13"/>
    <p:sldId id="285" r:id="rId14"/>
    <p:sldId id="296" r:id="rId15"/>
    <p:sldId id="298" r:id="rId16"/>
    <p:sldId id="257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258" r:id="rId25"/>
    <p:sldId id="280" r:id="rId26"/>
    <p:sldId id="261" r:id="rId27"/>
    <p:sldId id="267" r:id="rId28"/>
    <p:sldId id="263" r:id="rId29"/>
    <p:sldId id="264" r:id="rId30"/>
    <p:sldId id="265" r:id="rId31"/>
    <p:sldId id="268" r:id="rId32"/>
    <p:sldId id="262" r:id="rId33"/>
    <p:sldId id="299" r:id="rId34"/>
    <p:sldId id="270" r:id="rId35"/>
    <p:sldId id="271" r:id="rId36"/>
    <p:sldId id="272" r:id="rId37"/>
    <p:sldId id="276" r:id="rId38"/>
    <p:sldId id="277" r:id="rId39"/>
    <p:sldId id="274" r:id="rId40"/>
    <p:sldId id="278" r:id="rId41"/>
    <p:sldId id="311" r:id="rId42"/>
    <p:sldId id="31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1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0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0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00" y="108000"/>
            <a:ext cx="4930379" cy="663575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05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5008213" y="107999"/>
            <a:ext cx="4050000" cy="6635750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4378554" y="1321664"/>
            <a:ext cx="4776768" cy="3582576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681103"/>
            <a:ext cx="3510000" cy="1495794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400" b="1" spc="-45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lIns="180000" tIns="72000" rIns="180000" bIns="7200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102767" y="2040345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1743156" y="2900399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2811093" y="4263552"/>
            <a:ext cx="409307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10753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5008213" y="107999"/>
            <a:ext cx="4050000" cy="6660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5831461" y="1707807"/>
            <a:ext cx="2581790" cy="3442387"/>
            <a:chOff x="2514599" y="1566862"/>
            <a:chExt cx="3810001" cy="381000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00" y="108000"/>
            <a:ext cx="4930379" cy="663575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sz="105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592616"/>
            <a:ext cx="3510000" cy="167276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250" b="1" spc="-45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6750"/>
              </a:lnSpc>
            </a:pPr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00025" lvl="0" indent="-200025" algn="ctr"/>
            <a:r>
              <a:rPr lang="en-US" noProof="0"/>
              <a:t>Click to edit Master subtitle style</a:t>
            </a: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8361B8AE-FA69-4D48-85CF-562C48593517}"/>
              </a:ext>
            </a:extLst>
          </p:cNvPr>
          <p:cNvSpPr/>
          <p:nvPr userDrawn="1"/>
        </p:nvSpPr>
        <p:spPr>
          <a:xfrm rot="10800000">
            <a:off x="2102767" y="2040345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B6A1E932-3467-40C1-AEB3-BF71625C8310}"/>
              </a:ext>
            </a:extLst>
          </p:cNvPr>
          <p:cNvSpPr/>
          <p:nvPr userDrawn="1"/>
        </p:nvSpPr>
        <p:spPr>
          <a:xfrm rot="10800000">
            <a:off x="1743156" y="2900399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7122E4D7-2A00-4656-AAD9-CFA98DD4E90E}"/>
              </a:ext>
            </a:extLst>
          </p:cNvPr>
          <p:cNvSpPr/>
          <p:nvPr userDrawn="1"/>
        </p:nvSpPr>
        <p:spPr>
          <a:xfrm>
            <a:off x="2811093" y="4263552"/>
            <a:ext cx="409307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71288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pic>
        <p:nvPicPr>
          <p:cNvPr id="10" name="Picture 9" descr="A star in the background&#10;&#10;Description generated with high confidence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79" y="108746"/>
            <a:ext cx="4063344" cy="663500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5762076" y="1707807"/>
            <a:ext cx="2581790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592616"/>
            <a:ext cx="3510000" cy="167276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250" b="1" spc="-45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6750"/>
              </a:lnSpc>
            </a:pPr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00025" lvl="0" indent="-200025" algn="ctr"/>
            <a:r>
              <a:rPr lang="en-US" noProof="0"/>
              <a:t>Click to edit Master subtitle style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6775278" y="321682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6419506" y="1181736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6848317" y="6105746"/>
            <a:ext cx="409307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96748E81-F9A7-41A7-A0B7-4E33596E4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00" y="107998"/>
            <a:ext cx="4930379" cy="664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05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</p:spTree>
    <p:extLst>
      <p:ext uri="{BB962C8B-B14F-4D97-AF65-F5344CB8AC3E}">
        <p14:creationId xmlns:p14="http://schemas.microsoft.com/office/powerpoint/2010/main" val="2265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 and Content 1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579" y="110679"/>
            <a:ext cx="4063344" cy="663664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07C054AA-E3A3-42AB-8B37-40834D37CF6E}"/>
              </a:ext>
            </a:extLst>
          </p:cNvPr>
          <p:cNvGrpSpPr/>
          <p:nvPr userDrawn="1"/>
        </p:nvGrpSpPr>
        <p:grpSpPr>
          <a:xfrm rot="4830719">
            <a:off x="4107092" y="1999716"/>
            <a:ext cx="4776768" cy="3582576"/>
            <a:chOff x="2514599" y="1566862"/>
            <a:chExt cx="3810001" cy="3810001"/>
          </a:xfrm>
          <a:effectLst/>
          <a:scene3d>
            <a:camera prst="perspectiveHeroicExtremeLeftFacing">
              <a:rot lat="3600000" lon="8700000" rev="21425485"/>
            </a:camera>
            <a:lightRig rig="threePt" dir="t"/>
          </a:scene3d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5F05A7-19D8-47E9-8E1E-EBF5BEE63F8F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F76C999-384E-4CDF-B067-20C266C20929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B0A4509-C1E6-41C0-A445-D594BD9AF27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D6427C7-F7B1-4DDE-BB21-F4EB36854E30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94D566B-C3C1-4BA4-A9A2-0C3A1383D1A4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29B55C6-A101-4ED1-82B0-93D9A4F19D2D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44AF71C-2AEF-48FC-AE7A-4E04420C10D0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57E18E4-21A4-4BA0-8A56-89F9E768DB2E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1B1CA4C-DFF2-4679-B140-C9CC5F527ECC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A03AAD7-6E9C-423B-AD9D-5225648A8D8F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EAFE3DB-13F9-40B6-B1C1-AB299A212232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1DD5846-BA52-4D9E-AA8C-E712BE8D50C8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26970FC-C34A-48F9-83EA-B82AB3301B9E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E11F40C-BF39-48A9-8E70-101DD6329938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56504D-B531-4D70-B7D7-C7421C75ABD8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B9812CE-305D-4B1E-9949-6227300ECF0C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85C97CA-C940-4A78-B7D0-B818C5F001B8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ADCA6B46-0180-42D4-83FC-91D23A4BDC90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3D60C92-0CDD-4013-AD1F-B86A31EC6D97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35FEE4F-EAAB-4D51-A1C5-5817482F60B2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14D892D-5497-40B1-9C03-40900E9AFF6F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A80F2A-2EA1-48B5-95FE-DDC9E7A9A111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0FDE0C-41D3-4C98-AD25-4AE80A396C45}"/>
              </a:ext>
            </a:extLst>
          </p:cNvPr>
          <p:cNvGrpSpPr/>
          <p:nvPr userDrawn="1"/>
        </p:nvGrpSpPr>
        <p:grpSpPr>
          <a:xfrm rot="4830719">
            <a:off x="4078517" y="1984476"/>
            <a:ext cx="4776768" cy="3582576"/>
            <a:chOff x="2514599" y="1566862"/>
            <a:chExt cx="3810001" cy="3810001"/>
          </a:xfrm>
          <a:effectLst/>
          <a:scene3d>
            <a:camera prst="perspectiveHeroicExtremeLeftFacing">
              <a:rot lat="3600000" lon="8400000" rev="21425485"/>
            </a:camera>
            <a:lightRig rig="threePt" dir="t"/>
          </a:scene3d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9CFF04F-0D8B-45D8-9B05-AD26DEC36FCC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315BA41-326B-42D4-A1D8-05F4608975CF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B81AE0-0B3E-4B97-94DD-360E3A6C9CFA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4830BA5-AF14-4971-A1B3-D9F9AC506F5C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2D32018-5E3A-423F-965D-5CAC37E87FB8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5C2D65A-2276-4A8E-8938-C9902AEBFDF3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C5894B0-BA94-472F-9DE6-66719F59E06A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D333D5E-763D-41D0-9EB6-04AEB55E5870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58C2B7D-73D8-4AE7-92FE-56BD7B98907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2CB4F42-BF09-4A04-9B2C-4C0D7C397A49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A738B72-F45F-45E1-8786-3677E5DE0E13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CC49675-3B9B-43DA-BC6D-31D6DDC252FA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18218CA-9F67-4796-829A-CA3F8B182298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23386D0-309D-4E98-A831-2F6662E2D93B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93684FC-99F2-49BD-9E9E-D05016FC2F27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4A0A0CC-9933-4960-8F04-F325B76CEA59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BEEC793-4555-4EAC-B53D-FD4916374A99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5D6FE50-17F4-4669-BF3C-D1919C73813F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5EFC99B-1126-48DC-AF65-1EE6748D497C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024C302-8061-4BCA-9674-3806C60BA83D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2162FDB-F5E2-4368-884C-26EB84F6C014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FC0AE33-1FED-49D7-A92C-F53F0BBCAEAA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592616"/>
            <a:ext cx="3510000" cy="167276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250" b="1" spc="-45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6750"/>
              </a:lnSpc>
            </a:pPr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00025" lvl="0" indent="-200025" algn="ctr"/>
            <a:r>
              <a:rPr lang="en-US" noProof="0"/>
              <a:t>Click to edit Master subtitle style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7100000">
            <a:off x="5958875" y="851562"/>
            <a:ext cx="1689239" cy="86075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6369216" y="1144168"/>
            <a:ext cx="409307" cy="37077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E282D98-25F1-41A2-8741-5498A0B37E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677863"/>
            <a:ext cx="3770710" cy="5027612"/>
          </a:xfrm>
        </p:spPr>
        <p:txBody>
          <a:bodyPr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6812798" y="1158584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6" name="Pentagon 55" descr="Decorative Pentagon">
            <a:extLst>
              <a:ext uri="{FF2B5EF4-FFF2-40B4-BE49-F238E27FC236}">
                <a16:creationId xmlns:a16="http://schemas.microsoft.com/office/drawing/2014/main" id="{D15BB2C0-BD5B-4059-B6DD-D4F308F67614}"/>
              </a:ext>
            </a:extLst>
          </p:cNvPr>
          <p:cNvSpPr/>
          <p:nvPr userDrawn="1"/>
        </p:nvSpPr>
        <p:spPr>
          <a:xfrm rot="9580640">
            <a:off x="4860917" y="2964189"/>
            <a:ext cx="567833" cy="721058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7" name="Pentagon 56" descr="Decorative Pentagon">
            <a:extLst>
              <a:ext uri="{FF2B5EF4-FFF2-40B4-BE49-F238E27FC236}">
                <a16:creationId xmlns:a16="http://schemas.microsoft.com/office/drawing/2014/main" id="{5952E374-4F31-499D-AE65-70BE93A687B1}"/>
              </a:ext>
            </a:extLst>
          </p:cNvPr>
          <p:cNvSpPr/>
          <p:nvPr userDrawn="1"/>
        </p:nvSpPr>
        <p:spPr>
          <a:xfrm rot="2023435">
            <a:off x="4719845" y="2835173"/>
            <a:ext cx="304704" cy="386926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8" name="Pentagon 57" descr="Decorative Pentagon">
            <a:extLst>
              <a:ext uri="{FF2B5EF4-FFF2-40B4-BE49-F238E27FC236}">
                <a16:creationId xmlns:a16="http://schemas.microsoft.com/office/drawing/2014/main" id="{0AD25D5C-1169-4033-9219-1AF667F17F0B}"/>
              </a:ext>
            </a:extLst>
          </p:cNvPr>
          <p:cNvSpPr/>
          <p:nvPr userDrawn="1"/>
        </p:nvSpPr>
        <p:spPr>
          <a:xfrm rot="5080640">
            <a:off x="3467616" y="1869378"/>
            <a:ext cx="688283" cy="491630"/>
          </a:xfrm>
          <a:prstGeom prst="pentagon">
            <a:avLst/>
          </a:prstGeom>
          <a:solidFill>
            <a:srgbClr val="FF928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780405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Content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5008213" y="107999"/>
            <a:ext cx="4050000" cy="608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4378554" y="1321664"/>
            <a:ext cx="4776768" cy="3582576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681103"/>
            <a:ext cx="3510000" cy="1495794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400" b="1" spc="-45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l">
              <a:buNone/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00025" lvl="0" indent="-200025" algn="ctr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1B57FF-E36C-4DEA-BDDC-99E2F2562F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677863"/>
            <a:ext cx="3770710" cy="5027612"/>
          </a:xfrm>
        </p:spPr>
        <p:txBody>
          <a:bodyPr anchor="b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325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15572" y="108000"/>
            <a:ext cx="3261229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52780" y="1152000"/>
            <a:ext cx="3976220" cy="4751250"/>
          </a:xfrm>
        </p:spPr>
        <p:txBody>
          <a:bodyPr wrap="square" numCol="1" spcCol="0"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9B30B9-EFA7-4032-827D-3AB4E7F2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43340" y="2532342"/>
            <a:ext cx="6083250" cy="1234571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10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81000" y="108001"/>
            <a:ext cx="8982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81000" y="3911600"/>
            <a:ext cx="8984419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579" y="4699408"/>
            <a:ext cx="1338843" cy="130769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200025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40719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607219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80724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9633" y="250200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429" y="4222328"/>
            <a:ext cx="1338843" cy="288000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85716" y="4222328"/>
            <a:ext cx="1338843" cy="288000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85829" y="4699408"/>
            <a:ext cx="1338843" cy="130769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7004" y="4222328"/>
            <a:ext cx="1338843" cy="288000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7079" y="4699408"/>
            <a:ext cx="1338843" cy="130769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28291" y="4222328"/>
            <a:ext cx="1338843" cy="288000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8329" y="4699408"/>
            <a:ext cx="1338843" cy="130769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49579" y="4222328"/>
            <a:ext cx="1338843" cy="288000"/>
          </a:xfrm>
        </p:spPr>
        <p:txBody>
          <a:bodyPr/>
          <a:lstStyle>
            <a:lvl1pPr marL="0" indent="0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49579" y="4699408"/>
            <a:ext cx="1338843" cy="130769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620920" y="250200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42208" y="250200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63495" y="250200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84783" y="250200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1962150" y="1849214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3705225" y="1849214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5438775" y="1849214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181850" y="1849214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375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000" y="108000"/>
            <a:ext cx="3261229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4BF8DEF3-C707-4695-8289-A7711DFC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404091" y="2532342"/>
            <a:ext cx="6083250" cy="1234571"/>
          </a:xfrm>
          <a:gradFill>
            <a:gsLst>
              <a:gs pos="0">
                <a:schemeClr val="accent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45551" y="4886246"/>
            <a:ext cx="1215000" cy="1019255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 marL="200025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40719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607219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80724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45401" y="4409166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767" y="4409166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9880" y="4886246"/>
            <a:ext cx="1215000" cy="1019255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4133" y="4409166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4208" y="4886246"/>
            <a:ext cx="1215000" cy="1019255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7B357BCD-40B4-1345-BF04-D10DBCF97A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919729" y="3069267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21" name="Picture Placeholder 29">
            <a:extLst>
              <a:ext uri="{FF2B5EF4-FFF2-40B4-BE49-F238E27FC236}">
                <a16:creationId xmlns:a16="http://schemas.microsoft.com/office/drawing/2014/main" id="{32327030-7B91-D540-BB8B-4FA022B2EB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334095" y="3069267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22" name="Picture Placeholder 31">
            <a:extLst>
              <a:ext uri="{FF2B5EF4-FFF2-40B4-BE49-F238E27FC236}">
                <a16:creationId xmlns:a16="http://schemas.microsoft.com/office/drawing/2014/main" id="{5013D7C3-E45B-144D-8A30-4272D8040D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748461" y="3069267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B492DF-015F-4763-8E2B-9FCAC513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841081" y="2570164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C92078-CAC9-4E77-A670-543037FD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262688" y="2570164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22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7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ullet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5008213" y="107999"/>
            <a:ext cx="4050000" cy="6084000"/>
          </a:xfrm>
          <a:prstGeom prst="rect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4378554" y="1321664"/>
            <a:ext cx="4776768" cy="3582576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681103"/>
            <a:ext cx="3510000" cy="1495794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400" b="1" spc="-45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algn="ctr"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 algn="ctr">
              <a:buNone/>
            </a:pPr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A06333A-C124-4995-B25B-1D276C2235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97085" y="2317708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 marL="200025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40719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607219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80724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D0AC3B9F-C3EB-4D0D-BE66-20D7DD20E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085" y="1840629"/>
            <a:ext cx="1620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E298DC35-E99A-4B45-94FA-51633D47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8354" y="1840629"/>
            <a:ext cx="1620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B1F74CA-7077-4738-BFE9-E05E1690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18354" y="2317708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FC12520D-8D8F-419B-9EE1-5F67287E5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7085" y="4769910"/>
            <a:ext cx="1620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51" name="Text Placeholder 19">
            <a:extLst>
              <a:ext uri="{FF2B5EF4-FFF2-40B4-BE49-F238E27FC236}">
                <a16:creationId xmlns:a16="http://schemas.microsoft.com/office/drawing/2014/main" id="{F3980D03-4C43-475B-A285-BA1139706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085" y="5246989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54794606-10B0-4B0F-B3E1-16C51FA45F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18354" y="4769910"/>
            <a:ext cx="1620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53" name="Text Placeholder 23">
            <a:extLst>
              <a:ext uri="{FF2B5EF4-FFF2-40B4-BE49-F238E27FC236}">
                <a16:creationId xmlns:a16="http://schemas.microsoft.com/office/drawing/2014/main" id="{E06D8694-0C24-4632-8BC3-F49FAFA380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18354" y="5246989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641A20CB-0806-4E4D-A26A-E507CCD444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273913" y="860311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43" name="Picture Placeholder 29">
            <a:extLst>
              <a:ext uri="{FF2B5EF4-FFF2-40B4-BE49-F238E27FC236}">
                <a16:creationId xmlns:a16="http://schemas.microsoft.com/office/drawing/2014/main" id="{E7FE2AA6-DF38-784C-A5E4-CCC29BAC97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95182" y="860311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CAAAAF54-96C1-7249-9CC9-B114482106B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73913" y="3770819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57" name="Picture Placeholder 29">
            <a:extLst>
              <a:ext uri="{FF2B5EF4-FFF2-40B4-BE49-F238E27FC236}">
                <a16:creationId xmlns:a16="http://schemas.microsoft.com/office/drawing/2014/main" id="{96402660-D612-AE40-9894-BDA8C9034B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5182" y="3770819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DF7DB65-3C5B-4EDB-A955-ABBDB1E9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373110" y="473683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94532BF-8ADC-4104-B50B-62223D31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373110" y="3429001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79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32000"/>
            <a:ext cx="3061457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Digital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3802743"/>
            <a:ext cx="3086100" cy="21005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C4CAB5A-998E-400A-8774-26E468D6C4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2685143"/>
            <a:ext cx="3120985" cy="969166"/>
          </a:xfrm>
        </p:spPr>
        <p:txBody>
          <a:bodyPr anchor="b"/>
          <a:lstStyle>
            <a:lvl1pPr marL="0" indent="0" algn="l">
              <a:buNone/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1332C-B45E-4383-ABAB-796AE201F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448" y="1406679"/>
            <a:ext cx="7854134" cy="3642738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540C8B7-1228-4D04-949B-665F6739DD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97896" y="1683960"/>
            <a:ext cx="3424809" cy="2549374"/>
          </a:xfrm>
          <a:solidFill>
            <a:schemeClr val="tx1">
              <a:lumMod val="75000"/>
              <a:lumOff val="25000"/>
            </a:schemeClr>
          </a:solidFill>
          <a:ln w="95250" cap="sq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3264647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9800" y="4406820"/>
            <a:ext cx="1215000" cy="99068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  <a:lvl2pPr marL="200025" indent="0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40719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607219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807244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650" y="3929741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4017" y="3929741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29" y="4406820"/>
            <a:ext cx="1215000" cy="99068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48382" y="3929741"/>
            <a:ext cx="1215000" cy="288000"/>
          </a:xfrm>
        </p:spPr>
        <p:txBody>
          <a:bodyPr/>
          <a:lstStyle>
            <a:lvl1pPr marL="0" indent="0" algn="ctr">
              <a:buNone/>
              <a:defRPr sz="1725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Bullet Title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8457" y="4406820"/>
            <a:ext cx="1215000" cy="99068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13631600-0FE7-4D52-A153-A9EA336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43340" y="2532342"/>
            <a:ext cx="6083250" cy="1234571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0" anchor="ctr">
            <a:noAutofit/>
          </a:bodyPr>
          <a:lstStyle>
            <a:lvl1pPr algn="ctr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Click to edit Master title style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58AA17C-4E0E-437C-AA5C-0F53016554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15572" y="108000"/>
            <a:ext cx="3261229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F79E94D-F87A-284D-9D94-D287C58CA1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93978" y="258984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28" name="Picture Placeholder 29">
            <a:extLst>
              <a:ext uri="{FF2B5EF4-FFF2-40B4-BE49-F238E27FC236}">
                <a16:creationId xmlns:a16="http://schemas.microsoft.com/office/drawing/2014/main" id="{8561E154-ABC6-5F40-A529-C22D0B3615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08345" y="258984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sp>
        <p:nvSpPr>
          <p:cNvPr id="29" name="Picture Placeholder 31">
            <a:extLst>
              <a:ext uri="{FF2B5EF4-FFF2-40B4-BE49-F238E27FC236}">
                <a16:creationId xmlns:a16="http://schemas.microsoft.com/office/drawing/2014/main" id="{DEF0E16E-6E58-B141-88A3-C4271032CC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22710" y="2589842"/>
            <a:ext cx="466344" cy="621792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825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Icon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33BD65-76FA-4699-AB42-310BFFF3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34333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266935-E58D-4E6D-B2F5-9DF63E92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7548700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352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38962" y="1467757"/>
            <a:ext cx="811955" cy="1027122"/>
          </a:xfrm>
          <a:prstGeom prst="decagon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38962" y="2666635"/>
            <a:ext cx="3083396" cy="230241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5530" y="2666960"/>
            <a:ext cx="3083459" cy="230187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5530" y="1469418"/>
            <a:ext cx="811955" cy="1023627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B05509-33BA-435B-8F65-9A195068AE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4058" y="1468438"/>
            <a:ext cx="767954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9B95EA3-5DD4-430E-9A14-86FD28CB52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77576" y="1468438"/>
            <a:ext cx="767954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858EE-D2E3-4944-8356-8E309A98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616248" y="2666635"/>
            <a:ext cx="0" cy="223260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485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A04ABC-15A3-4748-A1A6-6849B933F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8030" y="1379787"/>
            <a:ext cx="3261049" cy="4348065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7739F32-28DE-4715-9505-ACC607338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54498" y="1554524"/>
            <a:ext cx="2998943" cy="3998591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/>
                </a:solidFill>
              </a:defRPr>
            </a:lvl1pPr>
          </a:lstStyle>
          <a:p>
            <a:pPr marL="200025" lvl="0" indent="-200025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1E535C8-6C65-455F-8301-E535F6CD0F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8861" y="1993699"/>
            <a:ext cx="2340179" cy="312023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/>
                </a:solidFill>
              </a:defRPr>
            </a:lvl1pPr>
          </a:lstStyle>
          <a:p>
            <a:pPr marL="200025" lvl="0" indent="-200025" algn="ctr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6677C16-9B83-4AD8-A790-C32F8EF4A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44197" y="1992324"/>
            <a:ext cx="2108714" cy="1440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D7A7B95-CA51-45F4-B99D-B864CB3718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99612" y="1992324"/>
            <a:ext cx="2108714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00025" lvl="0" indent="-200025" algn="ctr"/>
            <a:r>
              <a:rPr lang="en-US" noProof="0"/>
              <a:t>2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8096F6D-739C-4821-A308-43A39B242C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10326" y="1992324"/>
            <a:ext cx="1947782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dirty="0">
                <a:solidFill>
                  <a:schemeClr val="tx1"/>
                </a:solidFill>
                <a:latin typeface="+mj-lt"/>
              </a:defRPr>
            </a:lvl1pPr>
          </a:lstStyle>
          <a:p>
            <a:pPr marL="200025" lvl="0" indent="-200025" algn="ctr"/>
            <a:r>
              <a:rPr lang="en-US" noProof="0"/>
              <a:t>3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0784B8F-C398-4ADB-BABC-B32AF5737B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6054" y="4029969"/>
            <a:ext cx="1485000" cy="720000"/>
          </a:xfrm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93BA793-88F0-4EAB-B659-DFEAA89AF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469" y="4029969"/>
            <a:ext cx="1485000" cy="720000"/>
          </a:xfrm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A13DBD-6DDE-44C3-8FCD-1AFEEBCDB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6450" y="4029969"/>
            <a:ext cx="1485000" cy="720000"/>
          </a:xfrm>
          <a:ln>
            <a:noFill/>
          </a:ln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0BFD98B-BBFC-4DCD-9634-51B0224874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Isosceles Triangle 16" descr="Decorative Triangle">
            <a:extLst>
              <a:ext uri="{FF2B5EF4-FFF2-40B4-BE49-F238E27FC236}">
                <a16:creationId xmlns:a16="http://schemas.microsoft.com/office/drawing/2014/main" id="{554CFF06-D3FB-4428-8388-94C47717BADA}"/>
              </a:ext>
            </a:extLst>
          </p:cNvPr>
          <p:cNvSpPr/>
          <p:nvPr userDrawn="1"/>
        </p:nvSpPr>
        <p:spPr>
          <a:xfrm rot="10800000">
            <a:off x="6809052" y="1554525"/>
            <a:ext cx="1047049" cy="948493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Isosceles Triangle 17" descr="Decorative Triangle">
            <a:extLst>
              <a:ext uri="{FF2B5EF4-FFF2-40B4-BE49-F238E27FC236}">
                <a16:creationId xmlns:a16="http://schemas.microsoft.com/office/drawing/2014/main" id="{31AC1D4A-7DB3-4D83-89C2-16E680FFCA92}"/>
              </a:ext>
            </a:extLst>
          </p:cNvPr>
          <p:cNvSpPr/>
          <p:nvPr userDrawn="1"/>
        </p:nvSpPr>
        <p:spPr>
          <a:xfrm>
            <a:off x="7127922" y="5182336"/>
            <a:ext cx="409307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1822025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238081-ACA8-444B-827D-A9FB57FEAD9B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295875"/>
            <a:ext cx="0" cy="44151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DFE2BB-EBBF-4A8F-8E01-A85443D03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000" y="3452634"/>
            <a:ext cx="8505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2C8A65D-5CCB-4B95-86C5-5840C530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4000" y="951013"/>
            <a:ext cx="1485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04B83CF-4695-4328-B8E1-1F386DD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9500" y="5803856"/>
            <a:ext cx="1485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8E640C8-1161-4544-B8FB-31A62C99E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3209593"/>
            <a:ext cx="1485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12AB135-638C-4F81-B952-2291FAC2B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4001" y="3209593"/>
            <a:ext cx="1485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</p:spTree>
    <p:extLst>
      <p:ext uri="{BB962C8B-B14F-4D97-AF65-F5344CB8AC3E}">
        <p14:creationId xmlns:p14="http://schemas.microsoft.com/office/powerpoint/2010/main" val="67497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 descr="Decorative Pentagon">
            <a:extLst>
              <a:ext uri="{FF2B5EF4-FFF2-40B4-BE49-F238E27FC236}">
                <a16:creationId xmlns:a16="http://schemas.microsoft.com/office/drawing/2014/main" id="{07A909FD-77C6-47A3-B1B3-C0E7745ECD15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3FD26FF9-DCDF-4AEA-9063-488FBE7D5AB9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entagon 9" descr="Decorative Pentagon">
            <a:extLst>
              <a:ext uri="{FF2B5EF4-FFF2-40B4-BE49-F238E27FC236}">
                <a16:creationId xmlns:a16="http://schemas.microsoft.com/office/drawing/2014/main" id="{4540019E-3635-4416-AA39-1C537E671F06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DC84872F-746C-4203-BD67-4C7C818ACEAC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2" name="Pentagon 11" descr="Decorative Pentagon">
            <a:extLst>
              <a:ext uri="{FF2B5EF4-FFF2-40B4-BE49-F238E27FC236}">
                <a16:creationId xmlns:a16="http://schemas.microsoft.com/office/drawing/2014/main" id="{592D0A34-0504-407C-9DEB-B641735D52F1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7454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D5B999F8-A985-4FB9-A69D-5531CFAD213B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2" name="Pentagon 11" descr="Decorative Pentagon">
            <a:extLst>
              <a:ext uri="{FF2B5EF4-FFF2-40B4-BE49-F238E27FC236}">
                <a16:creationId xmlns:a16="http://schemas.microsoft.com/office/drawing/2014/main" id="{6DDA70A0-B819-4630-909F-9C748D6703E9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Pentagon 12" descr="Decorative Pentagon">
            <a:extLst>
              <a:ext uri="{FF2B5EF4-FFF2-40B4-BE49-F238E27FC236}">
                <a16:creationId xmlns:a16="http://schemas.microsoft.com/office/drawing/2014/main" id="{0E46B6BF-40F0-4856-A4E9-5C1EEFB0AD19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Pentagon 13" descr="Decorative Pentagon">
            <a:extLst>
              <a:ext uri="{FF2B5EF4-FFF2-40B4-BE49-F238E27FC236}">
                <a16:creationId xmlns:a16="http://schemas.microsoft.com/office/drawing/2014/main" id="{75FEDF0A-8B15-456B-93B9-4B380459888A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5" name="Pentagon 14" descr="Decorative Pentagon">
            <a:extLst>
              <a:ext uri="{FF2B5EF4-FFF2-40B4-BE49-F238E27FC236}">
                <a16:creationId xmlns:a16="http://schemas.microsoft.com/office/drawing/2014/main" id="{87E32DA8-B617-4F4D-AF32-FE86DC1E1ECF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127A20-FC87-4D7E-B02E-428168B1E9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138239"/>
            <a:ext cx="4190850" cy="48006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CB4AD02-110E-4AB3-A9C3-0DF162DC407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138238"/>
            <a:ext cx="4190849" cy="48006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0896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152000"/>
            <a:ext cx="27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6162" y="1152001"/>
            <a:ext cx="270033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8662" y="1152001"/>
            <a:ext cx="2700338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78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4000" y="2448000"/>
            <a:ext cx="27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26500" y="2448000"/>
            <a:ext cx="27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29000" y="2448000"/>
            <a:ext cx="27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728000"/>
            <a:ext cx="2700000" cy="720000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 sz="1575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6500" y="1728000"/>
            <a:ext cx="2700000" cy="720000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 sz="1575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29000" y="1728000"/>
            <a:ext cx="2700000" cy="720000"/>
          </a:xfr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 sz="1575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3369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83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>
            <a:off x="323850" y="3866682"/>
            <a:ext cx="850463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6952" y="3973125"/>
            <a:ext cx="377165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85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86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1875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85888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25102" y="3973125"/>
            <a:ext cx="377165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39901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913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47926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09964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0193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15595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63977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1799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600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8002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34035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88048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4206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73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58111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50086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40409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2124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6137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20742" y="2190751"/>
            <a:ext cx="1345406" cy="561975"/>
          </a:xfr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5600000" scaled="0"/>
          </a:gradFill>
        </p:spPr>
        <p:txBody>
          <a:bodyPr tIns="36000" anchor="t"/>
          <a:lstStyle>
            <a:lvl1pPr marL="0" indent="0" algn="ctr">
              <a:buNone/>
              <a:defRPr sz="1200">
                <a:latin typeface="+mj-lt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59538" y="2505005"/>
            <a:ext cx="1267813" cy="224670"/>
          </a:xfrm>
        </p:spPr>
        <p:txBody>
          <a:bodyPr/>
          <a:lstStyle>
            <a:lvl1pPr marL="0" indent="0" algn="ctr">
              <a:buNone/>
              <a:defRPr sz="7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1954898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3135" y="2252062"/>
            <a:ext cx="1115703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Photo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1141" y="2485913"/>
            <a:ext cx="1593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1141" y="3904988"/>
            <a:ext cx="1593000" cy="180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81141" y="3461032"/>
            <a:ext cx="1593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150307" y="2252062"/>
            <a:ext cx="1115703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Photo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58312" y="2485913"/>
            <a:ext cx="1593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58312" y="3904988"/>
            <a:ext cx="1593000" cy="180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8312" y="3461032"/>
            <a:ext cx="1593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033905" y="2252062"/>
            <a:ext cx="1115703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Photo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5485" y="2485913"/>
            <a:ext cx="1593000" cy="701538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5485" y="3904988"/>
            <a:ext cx="1593000" cy="1800000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35485" y="3461032"/>
            <a:ext cx="1593000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8" name="Isosceles Triangle 17" descr="Decorative Triangle">
            <a:extLst>
              <a:ext uri="{FF2B5EF4-FFF2-40B4-BE49-F238E27FC236}">
                <a16:creationId xmlns:a16="http://schemas.microsoft.com/office/drawing/2014/main" id="{8E5A8457-1B30-4458-8A74-EBC7529A80AC}"/>
              </a:ext>
            </a:extLst>
          </p:cNvPr>
          <p:cNvSpPr/>
          <p:nvPr userDrawn="1"/>
        </p:nvSpPr>
        <p:spPr>
          <a:xfrm rot="17100000">
            <a:off x="7019251" y="722633"/>
            <a:ext cx="1689239" cy="86075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Isosceles Triangle 18" descr="Decorative Triangle">
            <a:extLst>
              <a:ext uri="{FF2B5EF4-FFF2-40B4-BE49-F238E27FC236}">
                <a16:creationId xmlns:a16="http://schemas.microsoft.com/office/drawing/2014/main" id="{6D78DF42-080D-4A03-9896-A9F0EA96D14F}"/>
              </a:ext>
            </a:extLst>
          </p:cNvPr>
          <p:cNvSpPr/>
          <p:nvPr userDrawn="1"/>
        </p:nvSpPr>
        <p:spPr>
          <a:xfrm>
            <a:off x="7284203" y="1256651"/>
            <a:ext cx="409307" cy="3707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0" name="Isosceles Triangle 19" descr="Decorative Triangle">
            <a:extLst>
              <a:ext uri="{FF2B5EF4-FFF2-40B4-BE49-F238E27FC236}">
                <a16:creationId xmlns:a16="http://schemas.microsoft.com/office/drawing/2014/main" id="{30AAC518-6301-4101-954B-FDD81D91F8B7}"/>
              </a:ext>
            </a:extLst>
          </p:cNvPr>
          <p:cNvSpPr/>
          <p:nvPr userDrawn="1"/>
        </p:nvSpPr>
        <p:spPr>
          <a:xfrm rot="10800000">
            <a:off x="8210929" y="733542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93CC81-5594-46D3-8702-EA80661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953732" y="2831820"/>
            <a:ext cx="0" cy="94518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438FE2-2FFE-4509-910B-C664B952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4830905" y="2831821"/>
            <a:ext cx="0" cy="94518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389373-8813-47E5-8647-A58E018CB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7708077" y="2831822"/>
            <a:ext cx="0" cy="945184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836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50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81777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81777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39705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239705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97632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97632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55559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55559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74926" y="2448116"/>
            <a:ext cx="912848" cy="1217130"/>
          </a:xfrm>
          <a:prstGeom prst="cube">
            <a:avLst>
              <a:gd name="adj" fmla="val 10976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  <p:sp>
        <p:nvSpPr>
          <p:cNvPr id="59" name="Picture Placeholder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932853" y="2448116"/>
            <a:ext cx="912848" cy="1217130"/>
          </a:xfrm>
          <a:prstGeom prst="trapezoid">
            <a:avLst>
              <a:gd name="adj" fmla="val 13981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  <p:sp>
        <p:nvSpPr>
          <p:cNvPr id="60" name="Picture Placeholder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390781" y="2448116"/>
            <a:ext cx="912848" cy="1217130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  <p:sp>
        <p:nvSpPr>
          <p:cNvPr id="61" name="Picture Placeholder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848708" y="2448116"/>
            <a:ext cx="912848" cy="1217130"/>
          </a:xfrm>
          <a:prstGeom prst="bevel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  <p:sp>
        <p:nvSpPr>
          <p:cNvPr id="62" name="Picture Placeholder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306635" y="2448116"/>
            <a:ext cx="912848" cy="1217130"/>
          </a:xfrm>
          <a:prstGeom prst="cube">
            <a:avLst>
              <a:gd name="adj" fmla="val 4503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13485" y="3996234"/>
            <a:ext cx="1215000" cy="49629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1350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485" y="4624545"/>
            <a:ext cx="1215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764561" y="2448116"/>
            <a:ext cx="912848" cy="1217130"/>
          </a:xfrm>
          <a:prstGeom prst="star24">
            <a:avLst>
              <a:gd name="adj" fmla="val 4551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00025" lvl="0" indent="-200025" algn="ctr"/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253355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152000"/>
            <a:ext cx="162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4809" y="1152526"/>
            <a:ext cx="1620441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6059" y="1152526"/>
            <a:ext cx="1620441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7309" y="1148060"/>
            <a:ext cx="1620441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8559" y="1152526"/>
            <a:ext cx="1620441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115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CF12D3B-4C36-4144-B243-946E3641F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68304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A91D902-B83C-4440-B743-224DF1A5EFE4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2097593" y="1321664"/>
            <a:ext cx="4776768" cy="3582576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20420" y="3055052"/>
            <a:ext cx="3510000" cy="747897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400" b="1" spc="-45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chemeClr val="accent2">
                      <a:alpha val="40000"/>
                    </a:schemeClr>
                  </a:glow>
                  <a:outerShdw blurRad="25400" dist="25400" dir="2400000" algn="tl" rotWithShape="0">
                    <a:schemeClr val="accent4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58290" y="5005721"/>
            <a:ext cx="2434260" cy="25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4197728" y="680117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3841956" y="1540171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4270766" y="4263552"/>
            <a:ext cx="409307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184D0A-B8E9-4D23-BA6B-957E71F9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58290" y="5317750"/>
            <a:ext cx="2434260" cy="25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C8AFF2-1AE8-44BD-952B-E0C3C2B35D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8290" y="5629780"/>
            <a:ext cx="2434260" cy="25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367CEFF-5D91-4268-97B2-B70C8616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8290" y="5940992"/>
            <a:ext cx="2434260" cy="252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9165057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5008213" y="108000"/>
            <a:ext cx="405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4378554" y="1321664"/>
            <a:ext cx="4776768" cy="3582576"/>
            <a:chOff x="2514599" y="1566862"/>
            <a:chExt cx="3810001" cy="3810001"/>
          </a:xfrm>
          <a:effectLst/>
          <a:scene3d>
            <a:camera prst="perspectiveHeroicExtremeLeftFacing"/>
            <a:lightRig rig="threePt" dir="t"/>
          </a:scene3d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681103"/>
            <a:ext cx="3510000" cy="1495794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400" b="1" spc="-45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+mj-lt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lIns="180000" tIns="72000" rIns="180000" bIns="72000"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102767" y="2040345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1743156" y="2900399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2811093" y="4263552"/>
            <a:ext cx="409307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4057107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2"/>
            <a:ext cx="9144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pic>
        <p:nvPicPr>
          <p:cNvPr id="10" name="Picture 9" descr="A star in the background&#10;&#10;Description generated with high confidence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579" y="108746"/>
            <a:ext cx="4063344" cy="663500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5762076" y="1707807"/>
            <a:ext cx="2581790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8213" y="2592616"/>
            <a:ext cx="3510000" cy="1672766"/>
          </a:xfrm>
          <a:noFill/>
        </p:spPr>
        <p:txBody>
          <a:bodyPr wrap="square" rtlCol="0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defRPr lang="en-ZA" sz="5250" b="1" spc="-45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6750"/>
              </a:lnSpc>
            </a:pPr>
            <a:r>
              <a:rPr lang="en-US" noProof="0"/>
              <a:t>EDIT  YOUR RETRO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6942" y="5154840"/>
            <a:ext cx="3552058" cy="787411"/>
          </a:xfrm>
          <a:solidFill>
            <a:schemeClr val="tx1"/>
          </a:solidFill>
        </p:spPr>
        <p:txBody>
          <a:bodyPr vert="horz" lIns="180000" tIns="72000" rIns="180000" bIns="72000" rtlCol="0" anchor="ctr">
            <a:noAutofit/>
          </a:bodyPr>
          <a:lstStyle>
            <a:lvl1pPr marL="0" indent="0" algn="ctr">
              <a:buNone/>
              <a:defRPr lang="en-ZA" sz="12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marL="200025" lvl="0" indent="-200025" algn="ctr"/>
            <a:r>
              <a:rPr lang="en-US" noProof="0"/>
              <a:t>Click to edit Master subtitle style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6775278" y="321682"/>
            <a:ext cx="555384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6419506" y="1181736"/>
            <a:ext cx="126692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6848317" y="6105746"/>
            <a:ext cx="409307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585904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152000"/>
            <a:ext cx="4104000" cy="3600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1584000"/>
            <a:ext cx="4104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9CFDF63F-F228-483C-86A1-DA0EC8FF6AFA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Pentagon 12" descr="Decorative Pentagon">
            <a:extLst>
              <a:ext uri="{FF2B5EF4-FFF2-40B4-BE49-F238E27FC236}">
                <a16:creationId xmlns:a16="http://schemas.microsoft.com/office/drawing/2014/main" id="{C67F7F63-2B40-4EA2-AAA1-0C079C3CAE8B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Pentagon 13" descr="Decorative Pentagon">
            <a:extLst>
              <a:ext uri="{FF2B5EF4-FFF2-40B4-BE49-F238E27FC236}">
                <a16:creationId xmlns:a16="http://schemas.microsoft.com/office/drawing/2014/main" id="{A8DAE09D-74D4-443E-BAE5-7F5C4C87E346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5" name="Pentagon 14" descr="Decorative Pentagon">
            <a:extLst>
              <a:ext uri="{FF2B5EF4-FFF2-40B4-BE49-F238E27FC236}">
                <a16:creationId xmlns:a16="http://schemas.microsoft.com/office/drawing/2014/main" id="{38616A45-E00B-4F8A-9731-69E7E8979C7C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Pentagon 15" descr="Decorative Pentagon">
            <a:extLst>
              <a:ext uri="{FF2B5EF4-FFF2-40B4-BE49-F238E27FC236}">
                <a16:creationId xmlns:a16="http://schemas.microsoft.com/office/drawing/2014/main" id="{7AFDA987-4A5F-43E3-9E79-4B55AB7F27A7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CA193A-09AA-4164-9400-3CD9F4ACE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457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DE808D1-4CE0-494C-8377-D861C127030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24916" y="1152000"/>
            <a:ext cx="4104085" cy="360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800" b="1"/>
            </a:lvl1pPr>
          </a:lstStyle>
          <a:p>
            <a:pPr marL="0" lvl="0" indent="0">
              <a:buNone/>
            </a:pPr>
            <a:r>
              <a:rPr lang="en-US" noProof="0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3DA5241-919D-4172-8D3A-EFB856CE588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24916" y="1581663"/>
            <a:ext cx="4104085" cy="460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68678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 descr="Decorative Pentagon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8" name="Pentagon 7" descr="Decorative Pentagon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entagon 9" descr="Decorative Pentagon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ACD5E-7735-4201-A673-C1293B3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985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8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 descr="Decorative Pentagon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8" name="Pentagon 7" descr="Decorative Pentagon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entagon 9" descr="Decorative Pentagon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6A78A-2095-49B7-B41C-CAEE526D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F63BC6-4C4E-4F33-A438-5D4DAF8FF8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21BB8D-FE11-4B7F-A4C5-0C45B60294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000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 descr="Decorative Pentagon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8" name="Pentagon 7" descr="Decorative Pentagon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entagon 9" descr="Decorative Pentagon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169961-3E13-46E0-A5A9-4B9363FA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A10E804-9793-4058-9C4E-69337CBCEDD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B465D63-4FBE-45A8-A1B3-0D4DC0C8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36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 descr="Decorative Pentagon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20343812">
            <a:off x="3152251" y="4958316"/>
            <a:ext cx="1317716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8" name="Pentagon 7" descr="Decorative Pentagon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9580640">
            <a:off x="3989754" y="4767993"/>
            <a:ext cx="89241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9" name="Pentagon 8" descr="Decorative Pentagon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14352768">
            <a:off x="7530553" y="929716"/>
            <a:ext cx="757111" cy="540794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0" name="Pentagon 9" descr="Decorative Pentagon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6795563">
            <a:off x="7967790" y="765928"/>
            <a:ext cx="406272" cy="290195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1" name="Pentagon 10" descr="Decorative Pentagon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6795563">
            <a:off x="8607484" y="335987"/>
            <a:ext cx="139300" cy="99500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819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8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7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5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CEE88-925A-4081-8A0F-A09FF374302F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840F-6D5B-4BBF-ADE0-4CF5C1DF2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CF6BE8-6FC0-4B2E-8502-B24A8E5B2BF7}"/>
              </a:ext>
            </a:extLst>
          </p:cNvPr>
          <p:cNvSpPr/>
          <p:nvPr userDrawn="1"/>
        </p:nvSpPr>
        <p:spPr>
          <a:xfrm>
            <a:off x="0" y="6191250"/>
            <a:ext cx="9144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152000"/>
            <a:ext cx="8505000" cy="4751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57" y="6339683"/>
            <a:ext cx="30861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6313" y="6243638"/>
            <a:ext cx="277930" cy="5572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EA82FD-0EBA-44E1-8BA8-6DA38DEA7F36}"/>
              </a:ext>
            </a:extLst>
          </p:cNvPr>
          <p:cNvSpPr/>
          <p:nvPr userDrawn="1"/>
        </p:nvSpPr>
        <p:spPr>
          <a:xfrm>
            <a:off x="-2" y="-508000"/>
            <a:ext cx="9144002" cy="7365999"/>
          </a:xfrm>
          <a:custGeom>
            <a:avLst/>
            <a:gdLst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2084002 w 12207886"/>
              <a:gd name="connsiteY4" fmla="*/ 0 h 6858000"/>
              <a:gd name="connsiteX5" fmla="*/ 12192002 w 12207886"/>
              <a:gd name="connsiteY5" fmla="*/ 0 h 6858000"/>
              <a:gd name="connsiteX6" fmla="*/ 12192002 w 12207886"/>
              <a:gd name="connsiteY6" fmla="*/ 1 h 6858000"/>
              <a:gd name="connsiteX7" fmla="*/ 12207884 w 12207886"/>
              <a:gd name="connsiteY7" fmla="*/ 1 h 6858000"/>
              <a:gd name="connsiteX8" fmla="*/ 12207884 w 12207886"/>
              <a:gd name="connsiteY8" fmla="*/ 10800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207884 w 12207886"/>
              <a:gd name="connsiteY8" fmla="*/ 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32" fmla="*/ 12084002 w 12207886"/>
              <a:gd name="connsiteY32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108001 h 6858000"/>
              <a:gd name="connsiteX9" fmla="*/ 12192002 w 12207886"/>
              <a:gd name="connsiteY9" fmla="*/ 6750000 h 6858000"/>
              <a:gd name="connsiteX10" fmla="*/ 12207886 w 12207886"/>
              <a:gd name="connsiteY10" fmla="*/ 6750000 h 6858000"/>
              <a:gd name="connsiteX11" fmla="*/ 12207886 w 12207886"/>
              <a:gd name="connsiteY11" fmla="*/ 6858000 h 6858000"/>
              <a:gd name="connsiteX12" fmla="*/ 12192002 w 12207886"/>
              <a:gd name="connsiteY12" fmla="*/ 6858000 h 6858000"/>
              <a:gd name="connsiteX13" fmla="*/ 12192002 w 12207886"/>
              <a:gd name="connsiteY13" fmla="*/ 6858000 h 6858000"/>
              <a:gd name="connsiteX14" fmla="*/ 12084002 w 12207886"/>
              <a:gd name="connsiteY14" fmla="*/ 6858000 h 6858000"/>
              <a:gd name="connsiteX15" fmla="*/ 12084002 w 12207886"/>
              <a:gd name="connsiteY15" fmla="*/ 6858000 h 6858000"/>
              <a:gd name="connsiteX16" fmla="*/ 108003 w 12207886"/>
              <a:gd name="connsiteY16" fmla="*/ 6858000 h 6858000"/>
              <a:gd name="connsiteX17" fmla="*/ 108003 w 12207886"/>
              <a:gd name="connsiteY17" fmla="*/ 6858000 h 6858000"/>
              <a:gd name="connsiteX18" fmla="*/ 3 w 12207886"/>
              <a:gd name="connsiteY18" fmla="*/ 6858000 h 6858000"/>
              <a:gd name="connsiteX19" fmla="*/ 3 w 12207886"/>
              <a:gd name="connsiteY19" fmla="*/ 6858000 h 6858000"/>
              <a:gd name="connsiteX20" fmla="*/ 1 w 12207886"/>
              <a:gd name="connsiteY20" fmla="*/ 6858000 h 6858000"/>
              <a:gd name="connsiteX21" fmla="*/ 1 w 12207886"/>
              <a:gd name="connsiteY21" fmla="*/ 6750000 h 6858000"/>
              <a:gd name="connsiteX22" fmla="*/ 3 w 12207886"/>
              <a:gd name="connsiteY22" fmla="*/ 6750000 h 6858000"/>
              <a:gd name="connsiteX23" fmla="*/ 3 w 12207886"/>
              <a:gd name="connsiteY23" fmla="*/ 108001 h 6858000"/>
              <a:gd name="connsiteX24" fmla="*/ 0 w 12207886"/>
              <a:gd name="connsiteY24" fmla="*/ 108001 h 6858000"/>
              <a:gd name="connsiteX25" fmla="*/ 0 w 12207886"/>
              <a:gd name="connsiteY25" fmla="*/ 1 h 6858000"/>
              <a:gd name="connsiteX26" fmla="*/ 3 w 12207886"/>
              <a:gd name="connsiteY26" fmla="*/ 1 h 6858000"/>
              <a:gd name="connsiteX27" fmla="*/ 3 w 12207886"/>
              <a:gd name="connsiteY27" fmla="*/ 0 h 6858000"/>
              <a:gd name="connsiteX28" fmla="*/ 108003 w 12207886"/>
              <a:gd name="connsiteY28" fmla="*/ 0 h 6858000"/>
              <a:gd name="connsiteX29" fmla="*/ 108003 w 12207886"/>
              <a:gd name="connsiteY29" fmla="*/ 1 h 6858000"/>
              <a:gd name="connsiteX30" fmla="*/ 12084002 w 12207886"/>
              <a:gd name="connsiteY30" fmla="*/ 1 h 6858000"/>
              <a:gd name="connsiteX31" fmla="*/ 12084002 w 12207886"/>
              <a:gd name="connsiteY31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30" fmla="*/ 12084002 w 12207886"/>
              <a:gd name="connsiteY30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858000 h 6858000"/>
              <a:gd name="connsiteX10" fmla="*/ 12192002 w 12207886"/>
              <a:gd name="connsiteY10" fmla="*/ 6858000 h 6858000"/>
              <a:gd name="connsiteX11" fmla="*/ 12192002 w 12207886"/>
              <a:gd name="connsiteY11" fmla="*/ 6858000 h 6858000"/>
              <a:gd name="connsiteX12" fmla="*/ 12084002 w 12207886"/>
              <a:gd name="connsiteY12" fmla="*/ 6858000 h 6858000"/>
              <a:gd name="connsiteX13" fmla="*/ 12084002 w 12207886"/>
              <a:gd name="connsiteY13" fmla="*/ 6858000 h 6858000"/>
              <a:gd name="connsiteX14" fmla="*/ 108003 w 12207886"/>
              <a:gd name="connsiteY14" fmla="*/ 6858000 h 6858000"/>
              <a:gd name="connsiteX15" fmla="*/ 108003 w 12207886"/>
              <a:gd name="connsiteY15" fmla="*/ 6858000 h 6858000"/>
              <a:gd name="connsiteX16" fmla="*/ 3 w 12207886"/>
              <a:gd name="connsiteY16" fmla="*/ 6858000 h 6858000"/>
              <a:gd name="connsiteX17" fmla="*/ 3 w 12207886"/>
              <a:gd name="connsiteY17" fmla="*/ 6858000 h 6858000"/>
              <a:gd name="connsiteX18" fmla="*/ 1 w 12207886"/>
              <a:gd name="connsiteY18" fmla="*/ 6858000 h 6858000"/>
              <a:gd name="connsiteX19" fmla="*/ 1 w 12207886"/>
              <a:gd name="connsiteY19" fmla="*/ 6750000 h 6858000"/>
              <a:gd name="connsiteX20" fmla="*/ 3 w 12207886"/>
              <a:gd name="connsiteY20" fmla="*/ 6750000 h 6858000"/>
              <a:gd name="connsiteX21" fmla="*/ 3 w 12207886"/>
              <a:gd name="connsiteY21" fmla="*/ 108001 h 6858000"/>
              <a:gd name="connsiteX22" fmla="*/ 0 w 12207886"/>
              <a:gd name="connsiteY22" fmla="*/ 108001 h 6858000"/>
              <a:gd name="connsiteX23" fmla="*/ 0 w 12207886"/>
              <a:gd name="connsiteY23" fmla="*/ 1 h 6858000"/>
              <a:gd name="connsiteX24" fmla="*/ 3 w 12207886"/>
              <a:gd name="connsiteY24" fmla="*/ 1 h 6858000"/>
              <a:gd name="connsiteX25" fmla="*/ 3 w 12207886"/>
              <a:gd name="connsiteY25" fmla="*/ 0 h 6858000"/>
              <a:gd name="connsiteX26" fmla="*/ 108003 w 12207886"/>
              <a:gd name="connsiteY26" fmla="*/ 0 h 6858000"/>
              <a:gd name="connsiteX27" fmla="*/ 108003 w 12207886"/>
              <a:gd name="connsiteY27" fmla="*/ 1 h 6858000"/>
              <a:gd name="connsiteX28" fmla="*/ 12084002 w 12207886"/>
              <a:gd name="connsiteY28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750000 h 6858000"/>
              <a:gd name="connsiteX9" fmla="*/ 12192002 w 12192002"/>
              <a:gd name="connsiteY9" fmla="*/ 6858000 h 6858000"/>
              <a:gd name="connsiteX10" fmla="*/ 12192002 w 12192002"/>
              <a:gd name="connsiteY10" fmla="*/ 6858000 h 6858000"/>
              <a:gd name="connsiteX11" fmla="*/ 12084002 w 12192002"/>
              <a:gd name="connsiteY11" fmla="*/ 6858000 h 6858000"/>
              <a:gd name="connsiteX12" fmla="*/ 12084002 w 12192002"/>
              <a:gd name="connsiteY12" fmla="*/ 6858000 h 6858000"/>
              <a:gd name="connsiteX13" fmla="*/ 108003 w 12192002"/>
              <a:gd name="connsiteY13" fmla="*/ 6858000 h 6858000"/>
              <a:gd name="connsiteX14" fmla="*/ 108003 w 12192002"/>
              <a:gd name="connsiteY14" fmla="*/ 6858000 h 6858000"/>
              <a:gd name="connsiteX15" fmla="*/ 3 w 12192002"/>
              <a:gd name="connsiteY15" fmla="*/ 6858000 h 6858000"/>
              <a:gd name="connsiteX16" fmla="*/ 3 w 12192002"/>
              <a:gd name="connsiteY16" fmla="*/ 6858000 h 6858000"/>
              <a:gd name="connsiteX17" fmla="*/ 1 w 12192002"/>
              <a:gd name="connsiteY17" fmla="*/ 6858000 h 6858000"/>
              <a:gd name="connsiteX18" fmla="*/ 1 w 12192002"/>
              <a:gd name="connsiteY18" fmla="*/ 6750000 h 6858000"/>
              <a:gd name="connsiteX19" fmla="*/ 3 w 12192002"/>
              <a:gd name="connsiteY19" fmla="*/ 6750000 h 6858000"/>
              <a:gd name="connsiteX20" fmla="*/ 3 w 12192002"/>
              <a:gd name="connsiteY20" fmla="*/ 108001 h 6858000"/>
              <a:gd name="connsiteX21" fmla="*/ 0 w 12192002"/>
              <a:gd name="connsiteY21" fmla="*/ 108001 h 6858000"/>
              <a:gd name="connsiteX22" fmla="*/ 0 w 12192002"/>
              <a:gd name="connsiteY22" fmla="*/ 1 h 6858000"/>
              <a:gd name="connsiteX23" fmla="*/ 3 w 12192002"/>
              <a:gd name="connsiteY23" fmla="*/ 1 h 6858000"/>
              <a:gd name="connsiteX24" fmla="*/ 3 w 12192002"/>
              <a:gd name="connsiteY24" fmla="*/ 0 h 6858000"/>
              <a:gd name="connsiteX25" fmla="*/ 108003 w 12192002"/>
              <a:gd name="connsiteY25" fmla="*/ 0 h 6858000"/>
              <a:gd name="connsiteX26" fmla="*/ 108003 w 12192002"/>
              <a:gd name="connsiteY26" fmla="*/ 1 h 6858000"/>
              <a:gd name="connsiteX27" fmla="*/ 12084002 w 12192002"/>
              <a:gd name="connsiteY27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2084002 w 12192002"/>
              <a:gd name="connsiteY11" fmla="*/ 6858000 h 6858000"/>
              <a:gd name="connsiteX12" fmla="*/ 108003 w 12192002"/>
              <a:gd name="connsiteY12" fmla="*/ 6858000 h 6858000"/>
              <a:gd name="connsiteX13" fmla="*/ 108003 w 12192002"/>
              <a:gd name="connsiteY13" fmla="*/ 6858000 h 6858000"/>
              <a:gd name="connsiteX14" fmla="*/ 3 w 12192002"/>
              <a:gd name="connsiteY14" fmla="*/ 6858000 h 6858000"/>
              <a:gd name="connsiteX15" fmla="*/ 3 w 12192002"/>
              <a:gd name="connsiteY15" fmla="*/ 6858000 h 6858000"/>
              <a:gd name="connsiteX16" fmla="*/ 1 w 12192002"/>
              <a:gd name="connsiteY16" fmla="*/ 6858000 h 6858000"/>
              <a:gd name="connsiteX17" fmla="*/ 1 w 12192002"/>
              <a:gd name="connsiteY17" fmla="*/ 6750000 h 6858000"/>
              <a:gd name="connsiteX18" fmla="*/ 3 w 12192002"/>
              <a:gd name="connsiteY18" fmla="*/ 6750000 h 6858000"/>
              <a:gd name="connsiteX19" fmla="*/ 3 w 12192002"/>
              <a:gd name="connsiteY19" fmla="*/ 108001 h 6858000"/>
              <a:gd name="connsiteX20" fmla="*/ 0 w 12192002"/>
              <a:gd name="connsiteY20" fmla="*/ 108001 h 6858000"/>
              <a:gd name="connsiteX21" fmla="*/ 0 w 12192002"/>
              <a:gd name="connsiteY21" fmla="*/ 1 h 6858000"/>
              <a:gd name="connsiteX22" fmla="*/ 3 w 12192002"/>
              <a:gd name="connsiteY22" fmla="*/ 1 h 6858000"/>
              <a:gd name="connsiteX23" fmla="*/ 3 w 12192002"/>
              <a:gd name="connsiteY23" fmla="*/ 0 h 6858000"/>
              <a:gd name="connsiteX24" fmla="*/ 108003 w 12192002"/>
              <a:gd name="connsiteY24" fmla="*/ 0 h 6858000"/>
              <a:gd name="connsiteX25" fmla="*/ 108003 w 12192002"/>
              <a:gd name="connsiteY25" fmla="*/ 1 h 6858000"/>
              <a:gd name="connsiteX26" fmla="*/ 12084002 w 12192002"/>
              <a:gd name="connsiteY26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08003 w 12192002"/>
              <a:gd name="connsiteY11" fmla="*/ 6858000 h 6858000"/>
              <a:gd name="connsiteX12" fmla="*/ 108003 w 12192002"/>
              <a:gd name="connsiteY12" fmla="*/ 6858000 h 6858000"/>
              <a:gd name="connsiteX13" fmla="*/ 3 w 12192002"/>
              <a:gd name="connsiteY13" fmla="*/ 6858000 h 6858000"/>
              <a:gd name="connsiteX14" fmla="*/ 3 w 12192002"/>
              <a:gd name="connsiteY14" fmla="*/ 6858000 h 6858000"/>
              <a:gd name="connsiteX15" fmla="*/ 1 w 12192002"/>
              <a:gd name="connsiteY15" fmla="*/ 6858000 h 6858000"/>
              <a:gd name="connsiteX16" fmla="*/ 1 w 12192002"/>
              <a:gd name="connsiteY16" fmla="*/ 6750000 h 6858000"/>
              <a:gd name="connsiteX17" fmla="*/ 3 w 12192002"/>
              <a:gd name="connsiteY17" fmla="*/ 6750000 h 6858000"/>
              <a:gd name="connsiteX18" fmla="*/ 3 w 12192002"/>
              <a:gd name="connsiteY18" fmla="*/ 108001 h 6858000"/>
              <a:gd name="connsiteX19" fmla="*/ 0 w 12192002"/>
              <a:gd name="connsiteY19" fmla="*/ 108001 h 6858000"/>
              <a:gd name="connsiteX20" fmla="*/ 0 w 12192002"/>
              <a:gd name="connsiteY20" fmla="*/ 1 h 6858000"/>
              <a:gd name="connsiteX21" fmla="*/ 3 w 12192002"/>
              <a:gd name="connsiteY21" fmla="*/ 1 h 6858000"/>
              <a:gd name="connsiteX22" fmla="*/ 3 w 12192002"/>
              <a:gd name="connsiteY22" fmla="*/ 0 h 6858000"/>
              <a:gd name="connsiteX23" fmla="*/ 108003 w 12192002"/>
              <a:gd name="connsiteY23" fmla="*/ 0 h 6858000"/>
              <a:gd name="connsiteX24" fmla="*/ 108003 w 12192002"/>
              <a:gd name="connsiteY24" fmla="*/ 1 h 6858000"/>
              <a:gd name="connsiteX25" fmla="*/ 12084002 w 12192002"/>
              <a:gd name="connsiteY25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108003 w 12192002"/>
              <a:gd name="connsiteY11" fmla="*/ 6858000 h 6858000"/>
              <a:gd name="connsiteX12" fmla="*/ 3 w 12192002"/>
              <a:gd name="connsiteY12" fmla="*/ 6858000 h 6858000"/>
              <a:gd name="connsiteX13" fmla="*/ 3 w 12192002"/>
              <a:gd name="connsiteY13" fmla="*/ 6858000 h 6858000"/>
              <a:gd name="connsiteX14" fmla="*/ 1 w 12192002"/>
              <a:gd name="connsiteY14" fmla="*/ 6858000 h 6858000"/>
              <a:gd name="connsiteX15" fmla="*/ 1 w 12192002"/>
              <a:gd name="connsiteY15" fmla="*/ 6750000 h 6858000"/>
              <a:gd name="connsiteX16" fmla="*/ 3 w 12192002"/>
              <a:gd name="connsiteY16" fmla="*/ 6750000 h 6858000"/>
              <a:gd name="connsiteX17" fmla="*/ 3 w 12192002"/>
              <a:gd name="connsiteY17" fmla="*/ 108001 h 6858000"/>
              <a:gd name="connsiteX18" fmla="*/ 0 w 12192002"/>
              <a:gd name="connsiteY18" fmla="*/ 108001 h 6858000"/>
              <a:gd name="connsiteX19" fmla="*/ 0 w 12192002"/>
              <a:gd name="connsiteY19" fmla="*/ 1 h 6858000"/>
              <a:gd name="connsiteX20" fmla="*/ 3 w 12192002"/>
              <a:gd name="connsiteY20" fmla="*/ 1 h 6858000"/>
              <a:gd name="connsiteX21" fmla="*/ 3 w 12192002"/>
              <a:gd name="connsiteY21" fmla="*/ 0 h 6858000"/>
              <a:gd name="connsiteX22" fmla="*/ 108003 w 12192002"/>
              <a:gd name="connsiteY22" fmla="*/ 0 h 6858000"/>
              <a:gd name="connsiteX23" fmla="*/ 108003 w 12192002"/>
              <a:gd name="connsiteY23" fmla="*/ 1 h 6858000"/>
              <a:gd name="connsiteX24" fmla="*/ 12084002 w 12192002"/>
              <a:gd name="connsiteY24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6750000 h 6858000"/>
              <a:gd name="connsiteX16" fmla="*/ 3 w 12192002"/>
              <a:gd name="connsiteY16" fmla="*/ 108001 h 6858000"/>
              <a:gd name="connsiteX17" fmla="*/ 0 w 12192002"/>
              <a:gd name="connsiteY17" fmla="*/ 108001 h 6858000"/>
              <a:gd name="connsiteX18" fmla="*/ 0 w 12192002"/>
              <a:gd name="connsiteY18" fmla="*/ 1 h 6858000"/>
              <a:gd name="connsiteX19" fmla="*/ 3 w 12192002"/>
              <a:gd name="connsiteY19" fmla="*/ 1 h 6858000"/>
              <a:gd name="connsiteX20" fmla="*/ 3 w 12192002"/>
              <a:gd name="connsiteY20" fmla="*/ 0 h 6858000"/>
              <a:gd name="connsiteX21" fmla="*/ 108003 w 12192002"/>
              <a:gd name="connsiteY21" fmla="*/ 0 h 6858000"/>
              <a:gd name="connsiteX22" fmla="*/ 108003 w 12192002"/>
              <a:gd name="connsiteY22" fmla="*/ 1 h 6858000"/>
              <a:gd name="connsiteX23" fmla="*/ 12084002 w 12192002"/>
              <a:gd name="connsiteY23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108001 h 6858000"/>
              <a:gd name="connsiteX16" fmla="*/ 0 w 12192002"/>
              <a:gd name="connsiteY16" fmla="*/ 108001 h 6858000"/>
              <a:gd name="connsiteX17" fmla="*/ 0 w 12192002"/>
              <a:gd name="connsiteY17" fmla="*/ 1 h 6858000"/>
              <a:gd name="connsiteX18" fmla="*/ 3 w 12192002"/>
              <a:gd name="connsiteY18" fmla="*/ 1 h 6858000"/>
              <a:gd name="connsiteX19" fmla="*/ 3 w 12192002"/>
              <a:gd name="connsiteY19" fmla="*/ 0 h 6858000"/>
              <a:gd name="connsiteX20" fmla="*/ 108003 w 12192002"/>
              <a:gd name="connsiteY20" fmla="*/ 0 h 6858000"/>
              <a:gd name="connsiteX21" fmla="*/ 108003 w 12192002"/>
              <a:gd name="connsiteY21" fmla="*/ 1 h 6858000"/>
              <a:gd name="connsiteX22" fmla="*/ 12084002 w 12192002"/>
              <a:gd name="connsiteY22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1 w 12192002"/>
              <a:gd name="connsiteY13" fmla="*/ 6750000 h 6858000"/>
              <a:gd name="connsiteX14" fmla="*/ 3 w 12192002"/>
              <a:gd name="connsiteY14" fmla="*/ 108001 h 6858000"/>
              <a:gd name="connsiteX15" fmla="*/ 0 w 12192002"/>
              <a:gd name="connsiteY15" fmla="*/ 108001 h 6858000"/>
              <a:gd name="connsiteX16" fmla="*/ 0 w 12192002"/>
              <a:gd name="connsiteY16" fmla="*/ 1 h 6858000"/>
              <a:gd name="connsiteX17" fmla="*/ 3 w 12192002"/>
              <a:gd name="connsiteY17" fmla="*/ 1 h 6858000"/>
              <a:gd name="connsiteX18" fmla="*/ 3 w 12192002"/>
              <a:gd name="connsiteY18" fmla="*/ 0 h 6858000"/>
              <a:gd name="connsiteX19" fmla="*/ 108003 w 12192002"/>
              <a:gd name="connsiteY19" fmla="*/ 0 h 6858000"/>
              <a:gd name="connsiteX20" fmla="*/ 108003 w 12192002"/>
              <a:gd name="connsiteY20" fmla="*/ 1 h 6858000"/>
              <a:gd name="connsiteX21" fmla="*/ 12084002 w 12192002"/>
              <a:gd name="connsiteY21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08001 h 6858000"/>
              <a:gd name="connsiteX15" fmla="*/ 0 w 12192002"/>
              <a:gd name="connsiteY15" fmla="*/ 1 h 6858000"/>
              <a:gd name="connsiteX16" fmla="*/ 3 w 12192002"/>
              <a:gd name="connsiteY16" fmla="*/ 1 h 6858000"/>
              <a:gd name="connsiteX17" fmla="*/ 3 w 12192002"/>
              <a:gd name="connsiteY17" fmla="*/ 0 h 6858000"/>
              <a:gd name="connsiteX18" fmla="*/ 108003 w 12192002"/>
              <a:gd name="connsiteY18" fmla="*/ 0 h 6858000"/>
              <a:gd name="connsiteX19" fmla="*/ 108003 w 12192002"/>
              <a:gd name="connsiteY19" fmla="*/ 1 h 6858000"/>
              <a:gd name="connsiteX20" fmla="*/ 12084002 w 12192002"/>
              <a:gd name="connsiteY20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 h 6858000"/>
              <a:gd name="connsiteX15" fmla="*/ 3 w 12192002"/>
              <a:gd name="connsiteY15" fmla="*/ 1 h 6858000"/>
              <a:gd name="connsiteX16" fmla="*/ 3 w 12192002"/>
              <a:gd name="connsiteY16" fmla="*/ 0 h 6858000"/>
              <a:gd name="connsiteX17" fmla="*/ 108003 w 12192002"/>
              <a:gd name="connsiteY17" fmla="*/ 0 h 6858000"/>
              <a:gd name="connsiteX18" fmla="*/ 108003 w 12192002"/>
              <a:gd name="connsiteY18" fmla="*/ 1 h 6858000"/>
              <a:gd name="connsiteX19" fmla="*/ 12084002 w 12192002"/>
              <a:gd name="connsiteY19" fmla="*/ 1 h 6858000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08003 w 12192002"/>
              <a:gd name="connsiteY17" fmla="*/ 508000 h 7365999"/>
              <a:gd name="connsiteX18" fmla="*/ 12084002 w 12192002"/>
              <a:gd name="connsiteY18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2084002 w 12192002"/>
              <a:gd name="connsiteY17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2084002 w 12192002"/>
              <a:gd name="connsiteY16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3 w 12192002"/>
              <a:gd name="connsiteY5" fmla="*/ 507999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2" h="7365999">
                <a:moveTo>
                  <a:pt x="108003" y="616000"/>
                </a:moveTo>
                <a:lnTo>
                  <a:pt x="108003" y="7257999"/>
                </a:lnTo>
                <a:lnTo>
                  <a:pt x="12084002" y="7257999"/>
                </a:lnTo>
                <a:lnTo>
                  <a:pt x="12084002" y="616000"/>
                </a:lnTo>
                <a:lnTo>
                  <a:pt x="108003" y="616000"/>
                </a:lnTo>
                <a:close/>
                <a:moveTo>
                  <a:pt x="3" y="507999"/>
                </a:moveTo>
                <a:lnTo>
                  <a:pt x="12192002" y="507999"/>
                </a:lnTo>
                <a:lnTo>
                  <a:pt x="12192002" y="508000"/>
                </a:lnTo>
                <a:lnTo>
                  <a:pt x="12192002" y="7365999"/>
                </a:lnTo>
                <a:lnTo>
                  <a:pt x="12192002" y="7365999"/>
                </a:lnTo>
                <a:lnTo>
                  <a:pt x="3" y="7365999"/>
                </a:lnTo>
                <a:lnTo>
                  <a:pt x="3" y="7365999"/>
                </a:lnTo>
                <a:lnTo>
                  <a:pt x="1" y="7365999"/>
                </a:lnTo>
                <a:cubicBezTo>
                  <a:pt x="1" y="6222999"/>
                  <a:pt x="0" y="1651000"/>
                  <a:pt x="0" y="508000"/>
                </a:cubicBezTo>
                <a:cubicBezTo>
                  <a:pt x="0" y="-635000"/>
                  <a:pt x="2" y="508000"/>
                  <a:pt x="3" y="508000"/>
                </a:cubicBezTo>
                <a:lnTo>
                  <a:pt x="3" y="50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C8860-F80D-4015-B6F2-FD0E18003E6A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025" y="6231442"/>
            <a:ext cx="905903" cy="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8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powerprogram.com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powerprogram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463C88F-EBFF-4D34-A60C-3CE3205D0B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8000"/>
            <a:ext cx="5412508" cy="663575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D2A66A00-2AF9-4C25-8355-C424244C6BC4}"/>
              </a:ext>
            </a:extLst>
          </p:cNvPr>
          <p:cNvSpPr txBox="1">
            <a:spLocks/>
          </p:cNvSpPr>
          <p:nvPr/>
        </p:nvSpPr>
        <p:spPr>
          <a:xfrm>
            <a:off x="5311252" y="2295451"/>
            <a:ext cx="3552059" cy="132959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  <a:scene3d>
              <a:camera prst="perspectiveContrastingLeftFacing" fov="6300000">
                <a:rot lat="20400000" lon="78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z="9600" spc="-450" dirty="0" err="1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rgbClr val="FFFFFF"/>
                    </a:gs>
                    <a:gs pos="79000">
                      <a:srgbClr val="FDFCFC"/>
                    </a:gs>
                  </a:gsLst>
                  <a:lin ang="5400000" scaled="1"/>
                </a:gradFill>
              </a:rPr>
              <a:t>iBuyer</a:t>
            </a:r>
            <a:endParaRPr lang="en-US" sz="9600" spc="-450" dirty="0">
              <a:gradFill>
                <a:gsLst>
                  <a:gs pos="0">
                    <a:srgbClr val="C5ECF1"/>
                  </a:gs>
                  <a:gs pos="48000">
                    <a:srgbClr val="6FC0EF"/>
                  </a:gs>
                  <a:gs pos="48000">
                    <a:srgbClr val="235FA8"/>
                  </a:gs>
                  <a:gs pos="98230">
                    <a:srgbClr val="FFFFFF"/>
                  </a:gs>
                  <a:gs pos="79000">
                    <a:srgbClr val="FDFCFC"/>
                  </a:gs>
                </a:gsLst>
                <a:lin ang="5400000" scaled="1"/>
              </a:gra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320BC-C906-49F3-BFB7-80139C427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1667" y="3936154"/>
            <a:ext cx="3552058" cy="590558"/>
          </a:xfrm>
          <a:solidFill>
            <a:schemeClr val="bg1"/>
          </a:solidFill>
        </p:spPr>
        <p:txBody>
          <a:bodyPr/>
          <a:lstStyle/>
          <a:p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1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Worst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Thing To Happen To Homeowners</a:t>
            </a:r>
            <a:endParaRPr lang="en-US" sz="21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D9BB5-FAE1-4DA2-BF8A-04AD033348E6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F72777-BD31-42F5-98C8-F829FF85E90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CB3331-4531-4B1D-89FC-D8825F422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22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AC369-3B39-4472-9B27-7D2C8DDCCDE9}"/>
              </a:ext>
            </a:extLst>
          </p:cNvPr>
          <p:cNvSpPr/>
          <p:nvPr/>
        </p:nvSpPr>
        <p:spPr>
          <a:xfrm>
            <a:off x="4201435" y="1436344"/>
            <a:ext cx="447877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err="1"/>
              <a:t>iINVESTORS</a:t>
            </a:r>
            <a:r>
              <a:rPr lang="en-US" sz="2400" dirty="0"/>
              <a:t> are representing </a:t>
            </a:r>
            <a:r>
              <a:rPr lang="en-US" sz="2400" b="1" i="1" u="sng" dirty="0"/>
              <a:t>their</a:t>
            </a:r>
            <a:r>
              <a:rPr lang="en-US" sz="2400" b="1" i="1" dirty="0"/>
              <a:t> best interest. </a:t>
            </a:r>
            <a:r>
              <a:rPr lang="en-US" sz="2400" dirty="0"/>
              <a:t>Their focus is making the </a:t>
            </a:r>
            <a:r>
              <a:rPr lang="en-US" sz="2400" b="1" i="1" dirty="0"/>
              <a:t>most money they can from the seller.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WE represent the SELLER’s BEST INTEREST.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They are using </a:t>
            </a:r>
            <a:r>
              <a:rPr lang="en-US" sz="2400" b="1" i="1" dirty="0"/>
              <a:t>MISLEADING FACTS.</a:t>
            </a:r>
          </a:p>
        </p:txBody>
      </p:sp>
      <p:pic>
        <p:nvPicPr>
          <p:cNvPr id="1026" name="Picture 2" descr="https://media-private.canva.com/MAARoY0t1m8/1/screen.jpg?response-expires=Mon%2C%2029%20Apr%202019%2021%3A27%3A36%20GMT&amp;X-Amz-Algorithm=AWS4-HMAC-SHA256&amp;X-Amz-Date=20190429T184737Z&amp;X-Amz-SignedHeaders=host&amp;X-Amz-Expires=9598&amp;X-Amz-Credential=AKIAJWF6QO3UH4PAAJ6Q%2F20190429%2Fus-east-1%2Fs3%2Faws4_request&amp;X-Amz-Signature=56223cad354b18f915044826ba6f7942548d95786c0117a58229e50601fdd368">
            <a:extLst>
              <a:ext uri="{FF2B5EF4-FFF2-40B4-BE49-F238E27FC236}">
                <a16:creationId xmlns:a16="http://schemas.microsoft.com/office/drawing/2014/main" id="{271E1D09-8C64-4755-A4C1-89C7FB6A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18" y="17750"/>
            <a:ext cx="4222253" cy="63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E38FDF-1866-44CA-9BD6-046122B3C236}"/>
              </a:ext>
            </a:extLst>
          </p:cNvPr>
          <p:cNvSpPr txBox="1">
            <a:spLocks/>
          </p:cNvSpPr>
          <p:nvPr/>
        </p:nvSpPr>
        <p:spPr>
          <a:xfrm>
            <a:off x="2120565" y="316138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Thoughts &amp; Facts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E2D8E2-0138-461C-A5DF-E5884C889077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B748B2-85AF-4D8E-8AD4-9293CA1DE2F9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967ECB-D8CB-406A-A57B-1FB0C5DC6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38898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AC369-3B39-4472-9B27-7D2C8DDCCDE9}"/>
              </a:ext>
            </a:extLst>
          </p:cNvPr>
          <p:cNvSpPr/>
          <p:nvPr/>
        </p:nvSpPr>
        <p:spPr>
          <a:xfrm>
            <a:off x="262632" y="1476175"/>
            <a:ext cx="399047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err="1"/>
              <a:t>iINVESTORS</a:t>
            </a:r>
            <a:r>
              <a:rPr lang="en-US" sz="2400" dirty="0"/>
              <a:t> actually </a:t>
            </a:r>
            <a:r>
              <a:rPr lang="en-US" sz="2400" u="sng" dirty="0"/>
              <a:t>show the value </a:t>
            </a:r>
            <a:r>
              <a:rPr lang="en-US" sz="2400" dirty="0"/>
              <a:t>of </a:t>
            </a:r>
            <a:r>
              <a:rPr lang="en-US" sz="2400" b="1" i="1" dirty="0"/>
              <a:t>a 6% Commission.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Most of these sales are homeowners who </a:t>
            </a:r>
            <a:r>
              <a:rPr lang="en-US" sz="2400" b="1" i="1" dirty="0"/>
              <a:t>contacted them first before an agent did. </a:t>
            </a:r>
            <a:r>
              <a:rPr lang="en-US" sz="2400" i="1" dirty="0"/>
              <a:t>Therefore,  you need to educate the homeowners in your market.</a:t>
            </a:r>
            <a:endParaRPr lang="en-US" sz="2400" dirty="0"/>
          </a:p>
        </p:txBody>
      </p:sp>
      <p:pic>
        <p:nvPicPr>
          <p:cNvPr id="2060" name="Picture 12" descr="https://media-private.canva.com/MAARFlab9cE/1/screen.jpg?response-expires=Mon%2C%2029%20Apr%202019%2021%3A16%3A21%20GMT&amp;X-Amz-Algorithm=AWS4-HMAC-SHA256&amp;X-Amz-Date=20190429T190854Z&amp;X-Amz-SignedHeaders=host&amp;X-Amz-Expires=7646&amp;X-Amz-Credential=AKIAJWF6QO3UH4PAAJ6Q%2F20190429%2Fus-east-1%2Fs3%2Faws4_request&amp;X-Amz-Signature=1821facd8bc3eb599a465d6d650b23767b792ddf5cc4b54bf6a825ef2f2712e9">
            <a:extLst>
              <a:ext uri="{FF2B5EF4-FFF2-40B4-BE49-F238E27FC236}">
                <a16:creationId xmlns:a16="http://schemas.microsoft.com/office/drawing/2014/main" id="{EBD0FF13-1CAF-4D1D-BE73-0F7E0AFC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18" y="0"/>
            <a:ext cx="4437482" cy="633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99B376-36FF-48F4-A620-D9134F09691D}"/>
              </a:ext>
            </a:extLst>
          </p:cNvPr>
          <p:cNvSpPr txBox="1">
            <a:spLocks/>
          </p:cNvSpPr>
          <p:nvPr/>
        </p:nvSpPr>
        <p:spPr>
          <a:xfrm>
            <a:off x="-1" y="518740"/>
            <a:ext cx="4848727" cy="81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Good News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44F74-3B22-44F8-8A86-93316859B2D7}"/>
              </a:ext>
            </a:extLst>
          </p:cNvPr>
          <p:cNvSpPr/>
          <p:nvPr/>
        </p:nvSpPr>
        <p:spPr>
          <a:xfrm>
            <a:off x="0" y="6355532"/>
            <a:ext cx="9144000" cy="18107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www.ThePowerProgram.com | 631-929-5555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CA909-55EE-4A45-8580-916EE83BF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25" y="5993483"/>
            <a:ext cx="1661433" cy="6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7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AC369-3B39-4472-9B27-7D2C8DDCCDE9}"/>
              </a:ext>
            </a:extLst>
          </p:cNvPr>
          <p:cNvSpPr/>
          <p:nvPr/>
        </p:nvSpPr>
        <p:spPr>
          <a:xfrm>
            <a:off x="262632" y="1450051"/>
            <a:ext cx="417485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This should be an </a:t>
            </a:r>
            <a:r>
              <a:rPr lang="en-US" sz="2400" b="1" i="1" dirty="0"/>
              <a:t>easy concern to handle</a:t>
            </a:r>
            <a:r>
              <a:rPr lang="en-US" sz="2400" dirty="0"/>
              <a:t> on a listing appointment.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This model will not last.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u="sng" dirty="0"/>
              <a:t>You</a:t>
            </a:r>
            <a:r>
              <a:rPr lang="en-US" sz="2400" dirty="0"/>
              <a:t> </a:t>
            </a:r>
            <a:r>
              <a:rPr lang="en-US" sz="2400" b="1" i="1" dirty="0"/>
              <a:t>can offer to buy the house for what </a:t>
            </a:r>
            <a:r>
              <a:rPr lang="en-US" sz="2400" i="1" dirty="0" err="1"/>
              <a:t>iINVESTORS</a:t>
            </a:r>
            <a:r>
              <a:rPr lang="en-US" sz="2400" b="1" i="1" dirty="0"/>
              <a:t> are offering.</a:t>
            </a:r>
            <a:endParaRPr lang="en-US" sz="24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060" name="Picture 12" descr="https://media-private.canva.com/MAARFlab9cE/1/screen.jpg?response-expires=Mon%2C%2029%20Apr%202019%2021%3A16%3A21%20GMT&amp;X-Amz-Algorithm=AWS4-HMAC-SHA256&amp;X-Amz-Date=20190429T190854Z&amp;X-Amz-SignedHeaders=host&amp;X-Amz-Expires=7646&amp;X-Amz-Credential=AKIAJWF6QO3UH4PAAJ6Q%2F20190429%2Fus-east-1%2Fs3%2Faws4_request&amp;X-Amz-Signature=1821facd8bc3eb599a465d6d650b23767b792ddf5cc4b54bf6a825ef2f2712e9">
            <a:extLst>
              <a:ext uri="{FF2B5EF4-FFF2-40B4-BE49-F238E27FC236}">
                <a16:creationId xmlns:a16="http://schemas.microsoft.com/office/drawing/2014/main" id="{EBD0FF13-1CAF-4D1D-BE73-0F7E0AFC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18" y="0"/>
            <a:ext cx="4437482" cy="633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E38FDF-1866-44CA-9BD6-046122B3C236}"/>
              </a:ext>
            </a:extLst>
          </p:cNvPr>
          <p:cNvSpPr txBox="1">
            <a:spLocks/>
          </p:cNvSpPr>
          <p:nvPr/>
        </p:nvSpPr>
        <p:spPr>
          <a:xfrm>
            <a:off x="-1" y="518740"/>
            <a:ext cx="4848727" cy="81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Good News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DAEF02-EFDA-4789-96E1-BC0FD35B5656}"/>
              </a:ext>
            </a:extLst>
          </p:cNvPr>
          <p:cNvSpPr/>
          <p:nvPr/>
        </p:nvSpPr>
        <p:spPr>
          <a:xfrm>
            <a:off x="0" y="6355532"/>
            <a:ext cx="9144000" cy="18107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www.ThePowerProgram.com | 631-929-5555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ADBA71-228F-4DDF-9BCA-869A4AD93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25" y="5993483"/>
            <a:ext cx="1661433" cy="6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4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1DEFF5-6D61-4F39-B812-8900094C5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2" y="701964"/>
            <a:ext cx="9088778" cy="52554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0C0057-BEFB-4F32-A697-A0214DBB36FB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EB03E5-2429-4583-A189-0C9661FA7184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4C385A-67F9-48AA-BD8D-25C681591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615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F74EC1-AA6D-4140-86F8-CA1056373CFE}"/>
              </a:ext>
            </a:extLst>
          </p:cNvPr>
          <p:cNvSpPr/>
          <p:nvPr/>
        </p:nvSpPr>
        <p:spPr>
          <a:xfrm>
            <a:off x="287312" y="1161988"/>
            <a:ext cx="86641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Your next question is probably, </a:t>
            </a:r>
            <a:r>
              <a:rPr lang="en-US" sz="2400" i="1" dirty="0"/>
              <a:t>“Okay, but how is an </a:t>
            </a:r>
            <a:r>
              <a:rPr lang="en-US" sz="2400" i="1" dirty="0" err="1"/>
              <a:t>iBuyer</a:t>
            </a:r>
            <a:r>
              <a:rPr lang="en-US" sz="2400" i="1" dirty="0"/>
              <a:t> going to give me a competitive offer, then turn around and sell my home at a competitive price… and stay in business?”</a:t>
            </a:r>
            <a:r>
              <a:rPr lang="en-US" sz="2400" dirty="0"/>
              <a:t> Glad you asked!</a:t>
            </a:r>
          </a:p>
          <a:p>
            <a:endParaRPr lang="en-US" sz="2400" dirty="0"/>
          </a:p>
          <a:p>
            <a:r>
              <a:rPr lang="en-US" sz="2400" dirty="0"/>
              <a:t>While each </a:t>
            </a:r>
            <a:r>
              <a:rPr lang="en-US" sz="2400" dirty="0" err="1"/>
              <a:t>iBuyer</a:t>
            </a:r>
            <a:r>
              <a:rPr lang="en-US" sz="2400" dirty="0"/>
              <a:t> has a different approach to this question, our business model is </a:t>
            </a:r>
            <a:r>
              <a:rPr lang="en-US" sz="2400" dirty="0">
                <a:highlight>
                  <a:srgbClr val="FFFF00"/>
                </a:highlight>
              </a:rPr>
              <a:t>fee-based.</a:t>
            </a:r>
            <a:r>
              <a:rPr lang="en-US" sz="2400" dirty="0"/>
              <a:t> We want to </a:t>
            </a:r>
            <a:r>
              <a:rPr lang="en-US" sz="2400" dirty="0">
                <a:highlight>
                  <a:srgbClr val="FFFF00"/>
                </a:highlight>
              </a:rPr>
              <a:t>pay a fair market price </a:t>
            </a:r>
            <a:r>
              <a:rPr lang="en-US" sz="2400" dirty="0"/>
              <a:t>and charge a service fee similar to the agent commissions in a traditional sale. </a:t>
            </a:r>
            <a:r>
              <a:rPr lang="en-US" sz="2400" dirty="0">
                <a:highlight>
                  <a:srgbClr val="FFFF00"/>
                </a:highlight>
              </a:rPr>
              <a:t>Our fee averages between 6-7% across our markets,</a:t>
            </a:r>
            <a:r>
              <a:rPr lang="en-US" sz="2400" dirty="0"/>
              <a:t> but it can be lower or </a:t>
            </a:r>
            <a:r>
              <a:rPr lang="en-US" sz="2400" dirty="0">
                <a:highlight>
                  <a:srgbClr val="FFFF00"/>
                </a:highlight>
              </a:rPr>
              <a:t>higher</a:t>
            </a:r>
            <a:r>
              <a:rPr lang="en-US" sz="2400" dirty="0"/>
              <a:t> </a:t>
            </a:r>
            <a:r>
              <a:rPr lang="en-US" sz="2400" u="sng" dirty="0"/>
              <a:t>based on how long we estimate it will take to sell your home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The service we provide is a simpler sale: you get the certainty of a </a:t>
            </a:r>
            <a:r>
              <a:rPr lang="en-US" sz="2400" dirty="0">
                <a:highlight>
                  <a:srgbClr val="FFFF00"/>
                </a:highlight>
              </a:rPr>
              <a:t>competitive offer</a:t>
            </a:r>
            <a:r>
              <a:rPr lang="en-US" sz="2400" dirty="0"/>
              <a:t>, you can </a:t>
            </a:r>
            <a:r>
              <a:rPr lang="en-US" sz="2400" dirty="0">
                <a:highlight>
                  <a:srgbClr val="FFFF00"/>
                </a:highlight>
              </a:rPr>
              <a:t>avoid months of showings</a:t>
            </a:r>
            <a:r>
              <a:rPr lang="en-US" sz="2400" dirty="0"/>
              <a:t>, and </a:t>
            </a:r>
            <a:r>
              <a:rPr lang="en-US" sz="2400" dirty="0">
                <a:highlight>
                  <a:srgbClr val="FFFF00"/>
                </a:highlight>
              </a:rPr>
              <a:t>you control when you move.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B16F6-D8BD-4AFF-B24E-89ACD5B7F514}"/>
              </a:ext>
            </a:extLst>
          </p:cNvPr>
          <p:cNvSpPr txBox="1"/>
          <p:nvPr/>
        </p:nvSpPr>
        <p:spPr>
          <a:xfrm>
            <a:off x="949234" y="577213"/>
            <a:ext cx="724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 from their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DA6C1BD-A3B4-4B5A-A422-119468647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312" y="374001"/>
            <a:ext cx="1771650" cy="381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A0EE41-F143-4587-94BA-F27F6DA35025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CF90E0-488B-4CED-A98B-054B92FFFD7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39282B-1015-4007-BE3F-F3C372E5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987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6460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29F014-A804-43AF-961E-0D63C2F607D0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2DB510-8D2F-41B0-BFDB-AA480D15C702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EB35D9-1EF6-40DD-BEA2-4EC2A9D8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58949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2023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01F2D-4D8E-459C-AF81-11D6FF0511E5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3AA8A2-FF8F-46AB-835F-281438992A1D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7C950A-24B9-4C12-92AC-8FD5DF31CC0A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93222B-941F-43A6-AB54-D30DCE4F2BBE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DA679E-EAC4-4E68-A6CD-89F1763D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283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2"/>
            <a:ext cx="6357257" cy="3289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FCC67D-A632-41DD-B5A1-ED27DDE3EFCC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7ACD70-A478-41A4-B3F8-25BD192502F2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6EEA8B9-48D5-459A-ACCB-0E603FAFE0CD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5F6E3F-0CD3-4142-8BFC-42F4A0C5E982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BE7471-ED9F-4303-8C17-041D3F6F7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7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4347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EB338E-DB2F-4CC8-B8E9-F4E1063EA7D3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1E6E12-51E5-425D-9D59-ABAB2420CE31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4E4DE4-1FAB-40BA-B045-17CA9E16AD8B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E086EB-EF1E-4D3C-A797-DED0248D415E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068DD7-7FAF-4850-8DF0-BEF14850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52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4613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F9215-476F-4FD8-A53A-7E3E7F9C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014" y="6072370"/>
            <a:ext cx="1955549" cy="813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5D64B6-AA84-4FD6-A4BC-715839AEE955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7DC453-5ABC-40AA-9BA6-B5889EB255B7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D1B429-E0A3-4509-B492-A3A1C7C1364B}"/>
              </a:ext>
            </a:extLst>
          </p:cNvPr>
          <p:cNvCxnSpPr>
            <a:cxnSpLocks/>
          </p:cNvCxnSpPr>
          <p:nvPr/>
        </p:nvCxnSpPr>
        <p:spPr>
          <a:xfrm flipV="1">
            <a:off x="5516881" y="4239987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EEBA49-C1AC-46C3-B8AE-C0F663F90BC8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79D307-3ED3-4C52-BFE8-94517C430B04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926B99-5CEC-420F-A93C-476C534A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1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3F4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4D026-3741-479E-9F4A-5303C5D6E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784" y="2315426"/>
            <a:ext cx="4737101" cy="129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FF92F-E19B-44B6-B46B-984885DB5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78" y="4131971"/>
            <a:ext cx="4463717" cy="98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EC616-EA32-40DF-927B-EA5251898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9309" y="1049394"/>
            <a:ext cx="4095838" cy="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2"/>
            <a:ext cx="6357257" cy="5061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404E7-52B4-47D5-B9FE-D1E041718A94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450159-D929-40E3-9552-E128DA806E09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4864AC-AF85-4DFE-A080-931DC6278C69}"/>
              </a:ext>
            </a:extLst>
          </p:cNvPr>
          <p:cNvCxnSpPr>
            <a:cxnSpLocks/>
          </p:cNvCxnSpPr>
          <p:nvPr/>
        </p:nvCxnSpPr>
        <p:spPr>
          <a:xfrm flipV="1">
            <a:off x="5516881" y="4239987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38C395-394E-4B15-8D2A-0DCA50309945}"/>
              </a:ext>
            </a:extLst>
          </p:cNvPr>
          <p:cNvCxnSpPr>
            <a:cxnSpLocks/>
          </p:cNvCxnSpPr>
          <p:nvPr/>
        </p:nvCxnSpPr>
        <p:spPr>
          <a:xfrm flipV="1">
            <a:off x="5516880" y="4506006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8C1289-EDD8-4F60-A1B6-D97B5156C54E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94F2F7-0EFB-43F5-9DBD-EB392E9569C9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3375FB-A24F-4E84-94EB-3E405349C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1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5433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488AF2-C560-4A69-81A9-FCAD76FA8F74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529C17-CC45-40DF-B324-777C06E98CC3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900C2C-7608-4417-B3F8-67CC8C72AECD}"/>
              </a:ext>
            </a:extLst>
          </p:cNvPr>
          <p:cNvCxnSpPr>
            <a:cxnSpLocks/>
          </p:cNvCxnSpPr>
          <p:nvPr/>
        </p:nvCxnSpPr>
        <p:spPr>
          <a:xfrm flipV="1">
            <a:off x="5516880" y="4506006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2700A6-721B-492D-B421-1A179D5087CE}"/>
              </a:ext>
            </a:extLst>
          </p:cNvPr>
          <p:cNvCxnSpPr>
            <a:cxnSpLocks/>
          </p:cNvCxnSpPr>
          <p:nvPr/>
        </p:nvCxnSpPr>
        <p:spPr>
          <a:xfrm flipV="1">
            <a:off x="5516881" y="4239987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B7BC72-61B2-40B4-8789-90D41FF15FCC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3FB207-117C-4C90-91D9-2E702C7EC4AC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ED45AB-F3A9-44CC-8BE9-0D4940984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896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1578-FF3C-4830-AB65-F412229F1D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-156233"/>
            <a:ext cx="6357257" cy="6460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40792-0473-4B7A-8649-632B6C575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4" y="197667"/>
            <a:ext cx="1774090" cy="38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C896B0-533D-4EAB-8F17-821B58D95D9D}"/>
              </a:ext>
            </a:extLst>
          </p:cNvPr>
          <p:cNvSpPr txBox="1"/>
          <p:nvPr/>
        </p:nvSpPr>
        <p:spPr>
          <a:xfrm>
            <a:off x="7323612" y="1364525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$220,000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8C981-3F91-45AF-9430-11F598253907}"/>
              </a:ext>
            </a:extLst>
          </p:cNvPr>
          <p:cNvCxnSpPr>
            <a:cxnSpLocks/>
          </p:cNvCxnSpPr>
          <p:nvPr/>
        </p:nvCxnSpPr>
        <p:spPr>
          <a:xfrm flipV="1">
            <a:off x="5773784" y="1440334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56AF7-76D7-4B11-861C-69CAFB2B4A8A}"/>
              </a:ext>
            </a:extLst>
          </p:cNvPr>
          <p:cNvCxnSpPr>
            <a:cxnSpLocks/>
          </p:cNvCxnSpPr>
          <p:nvPr/>
        </p:nvCxnSpPr>
        <p:spPr>
          <a:xfrm flipV="1">
            <a:off x="5516880" y="4506006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4189F5-77E0-4BF6-A54A-568B4F473B88}"/>
              </a:ext>
            </a:extLst>
          </p:cNvPr>
          <p:cNvCxnSpPr>
            <a:cxnSpLocks/>
          </p:cNvCxnSpPr>
          <p:nvPr/>
        </p:nvCxnSpPr>
        <p:spPr>
          <a:xfrm flipV="1">
            <a:off x="5516881" y="4239987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515E8B-2C42-4403-9A0C-94300310039C}"/>
              </a:ext>
            </a:extLst>
          </p:cNvPr>
          <p:cNvCxnSpPr>
            <a:cxnSpLocks/>
          </p:cNvCxnSpPr>
          <p:nvPr/>
        </p:nvCxnSpPr>
        <p:spPr>
          <a:xfrm flipV="1">
            <a:off x="5697856" y="5333449"/>
            <a:ext cx="513805" cy="2177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4DB6F6-DBE5-4C56-A9EC-6CAB6CB77706}"/>
              </a:ext>
            </a:extLst>
          </p:cNvPr>
          <p:cNvSpPr txBox="1"/>
          <p:nvPr/>
        </p:nvSpPr>
        <p:spPr>
          <a:xfrm>
            <a:off x="7156950" y="5257639"/>
            <a:ext cx="141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$206,800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34D71-2A9D-40A6-AD5F-8DF191C396CA}"/>
              </a:ext>
            </a:extLst>
          </p:cNvPr>
          <p:cNvSpPr txBox="1"/>
          <p:nvPr/>
        </p:nvSpPr>
        <p:spPr>
          <a:xfrm rot="415040">
            <a:off x="6637421" y="671494"/>
            <a:ext cx="65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6%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C0CDC3-DD30-4E83-A7CA-BDD6F19F5C9A}"/>
              </a:ext>
            </a:extLst>
          </p:cNvPr>
          <p:cNvCxnSpPr>
            <a:cxnSpLocks/>
          </p:cNvCxnSpPr>
          <p:nvPr/>
        </p:nvCxnSpPr>
        <p:spPr>
          <a:xfrm flipV="1">
            <a:off x="5661106" y="693560"/>
            <a:ext cx="739158" cy="3149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22858A56-E8C5-4E8F-98AD-1AAFF01E8533}"/>
              </a:ext>
            </a:extLst>
          </p:cNvPr>
          <p:cNvSpPr/>
          <p:nvPr/>
        </p:nvSpPr>
        <p:spPr>
          <a:xfrm rot="21165971">
            <a:off x="85977" y="575909"/>
            <a:ext cx="1870970" cy="211341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$22,200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Save 10-40 days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7595EF-7EEC-4A63-8762-C217EE71A8D4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F629D8-9BA1-4D84-939E-859E2D881B0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84EB30E-B9E7-4F07-89ED-3290529B6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38700D-3D36-474C-83E8-457D6BCC3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257" y="30766"/>
            <a:ext cx="5730240" cy="555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40BE9-C4CB-418C-9FFC-F89FEB9ED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8" y="158780"/>
            <a:ext cx="1774090" cy="384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6C558B-AD47-43FB-B1BA-1B469355756E}"/>
              </a:ext>
            </a:extLst>
          </p:cNvPr>
          <p:cNvSpPr txBox="1"/>
          <p:nvPr/>
        </p:nvSpPr>
        <p:spPr>
          <a:xfrm>
            <a:off x="7031554" y="2341913"/>
            <a:ext cx="1663337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buyer tells you what they say it’s worth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71D9C-7549-4002-A9F1-ED0231BE86C5}"/>
              </a:ext>
            </a:extLst>
          </p:cNvPr>
          <p:cNvSpPr txBox="1"/>
          <p:nvPr/>
        </p:nvSpPr>
        <p:spPr>
          <a:xfrm>
            <a:off x="304800" y="3265243"/>
            <a:ext cx="17740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Sellers always write contract in traditional sales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78DBC-36C5-473A-852A-C3686E34A12C}"/>
              </a:ext>
            </a:extLst>
          </p:cNvPr>
          <p:cNvSpPr txBox="1"/>
          <p:nvPr/>
        </p:nvSpPr>
        <p:spPr>
          <a:xfrm>
            <a:off x="6914604" y="4547381"/>
            <a:ext cx="1897239" cy="120032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You pay the repairs they tell you they want repaired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944D65-415B-4DAD-99B6-EDB40CDB9ED9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514602-3494-4944-AE9F-3E60ABB5E19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0239B4-5A53-48CE-B7D3-A561A09D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621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yanwong.com/wp-content/uploads/2017/06/image1-169x300.png">
            <a:extLst>
              <a:ext uri="{FF2B5EF4-FFF2-40B4-BE49-F238E27FC236}">
                <a16:creationId xmlns:a16="http://schemas.microsoft.com/office/drawing/2014/main" id="{869EDAFD-F114-4895-9D52-C858495D3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449" y="494235"/>
            <a:ext cx="3487102" cy="619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51DF990-66F4-49BD-816F-3D85DB78D0A9}"/>
              </a:ext>
            </a:extLst>
          </p:cNvPr>
          <p:cNvSpPr/>
          <p:nvPr/>
        </p:nvSpPr>
        <p:spPr>
          <a:xfrm flipH="1">
            <a:off x="6191795" y="2821577"/>
            <a:ext cx="1454331" cy="44413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F6AE06-B6F9-4F1B-9011-6EDA4702901B}"/>
              </a:ext>
            </a:extLst>
          </p:cNvPr>
          <p:cNvSpPr/>
          <p:nvPr/>
        </p:nvSpPr>
        <p:spPr>
          <a:xfrm flipH="1">
            <a:off x="6253673" y="4654731"/>
            <a:ext cx="1454331" cy="44413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E211765E-D848-4A10-9FD2-ECD57B7DC64E}"/>
              </a:ext>
            </a:extLst>
          </p:cNvPr>
          <p:cNvSpPr/>
          <p:nvPr/>
        </p:nvSpPr>
        <p:spPr>
          <a:xfrm rot="647057">
            <a:off x="7143927" y="1386421"/>
            <a:ext cx="1705196" cy="1155197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11.5% </a:t>
            </a:r>
            <a:r>
              <a:rPr lang="en-US" b="1" dirty="0"/>
              <a:t>Commission</a:t>
            </a:r>
          </a:p>
        </p:txBody>
      </p:sp>
    </p:spTree>
    <p:extLst>
      <p:ext uri="{BB962C8B-B14F-4D97-AF65-F5344CB8AC3E}">
        <p14:creationId xmlns:p14="http://schemas.microsoft.com/office/powerpoint/2010/main" val="693137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11E052-813B-4E83-B9EE-9201E5E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7074"/>
            <a:ext cx="9222377" cy="4562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6744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1C39B0-E70C-4CD0-AF9C-D4C9F0441E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37" y="1102965"/>
            <a:ext cx="8090263" cy="5690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18A38-C841-41F8-A668-2BC0AA661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" y="593910"/>
            <a:ext cx="9065538" cy="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94620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91BA76-5977-4895-B5C5-2EB356B9A0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83391"/>
            <a:ext cx="8569234" cy="4019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9D4-C7BA-4412-B296-CF0A400BF68D}"/>
              </a:ext>
            </a:extLst>
          </p:cNvPr>
          <p:cNvSpPr txBox="1"/>
          <p:nvPr/>
        </p:nvSpPr>
        <p:spPr>
          <a:xfrm rot="505855">
            <a:off x="7188310" y="3082142"/>
            <a:ext cx="1663337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buyer tells you what they say it’s worth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8AA74-1D53-46A8-8F64-14837FC5ABB9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5CD756-8FC8-4E94-80F6-77E04467FAEA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D75C84-1D08-4035-B9CB-7D5E75DF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899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2B01E-84EC-493E-A936-3FC852C5F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6616"/>
            <a:ext cx="8952345" cy="3526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EB703-6F7F-4C6F-9152-C52F007D0A37}"/>
              </a:ext>
            </a:extLst>
          </p:cNvPr>
          <p:cNvSpPr txBox="1"/>
          <p:nvPr/>
        </p:nvSpPr>
        <p:spPr>
          <a:xfrm rot="761112">
            <a:off x="7098528" y="2437929"/>
            <a:ext cx="1774090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Sellers always write contract in traditional sales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5B278E-96E6-45C4-8D2A-ED20BDCF99DD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02AF65-1F53-4E43-B23B-C2AE4EE10A90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719E78-C733-4A7C-9179-5303B762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737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7A3C0-1D8B-49F2-9A71-B9FCD2072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4994"/>
            <a:ext cx="8493049" cy="4563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E1366-E65B-4D88-AF6F-29A0C460E3D5}"/>
              </a:ext>
            </a:extLst>
          </p:cNvPr>
          <p:cNvSpPr txBox="1"/>
          <p:nvPr/>
        </p:nvSpPr>
        <p:spPr>
          <a:xfrm rot="21122337">
            <a:off x="557347" y="3136592"/>
            <a:ext cx="1897239" cy="120032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You pay the repairs they tell you they want repaired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9C51D5-F019-4D8B-8894-4A4CF2FFEBDB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CD7A76-BA17-49F7-A9DD-7E0A1FDDC91B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D26C35-3122-4A99-9F11-EC9E9E3E0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8865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B3CEF-F14F-4C83-8C5E-C37A98134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77" y="-168444"/>
            <a:ext cx="9222377" cy="51856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257944-CD33-47A3-A6C2-4EAD69EA520E}"/>
              </a:ext>
            </a:extLst>
          </p:cNvPr>
          <p:cNvSpPr/>
          <p:nvPr/>
        </p:nvSpPr>
        <p:spPr>
          <a:xfrm>
            <a:off x="1010195" y="5091611"/>
            <a:ext cx="7471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i="1" dirty="0"/>
              <a:t>“In established markets like Phoenix, anywhere from 25 percent to 35 percent of active home sellers request an instant offer before selling their home.“</a:t>
            </a:r>
          </a:p>
          <a:p>
            <a:pPr algn="r" fontAlgn="base"/>
            <a:r>
              <a:rPr lang="en-US" dirty="0"/>
              <a:t>~ Mike </a:t>
            </a:r>
            <a:r>
              <a:rPr lang="en-US" dirty="0" err="1"/>
              <a:t>DelPrete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B5172CE-10B2-4389-BE06-01CE2347A807}"/>
              </a:ext>
            </a:extLst>
          </p:cNvPr>
          <p:cNvSpPr/>
          <p:nvPr/>
        </p:nvSpPr>
        <p:spPr>
          <a:xfrm rot="20851011">
            <a:off x="-235131" y="1245326"/>
            <a:ext cx="1280160" cy="6879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732E40-281F-4066-8B2B-98D0765A73DA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92CBE4-CDDF-4973-8113-8D50BA04402B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C19FE3-87A1-42D6-842F-EED81CE14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062860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3C53A-1888-421F-BAF7-3B7FCCFC40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2743"/>
            <a:ext cx="8709789" cy="3352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40ADB1-4D10-451E-820E-7A65FAE037CD}"/>
              </a:ext>
            </a:extLst>
          </p:cNvPr>
          <p:cNvSpPr/>
          <p:nvPr/>
        </p:nvSpPr>
        <p:spPr>
          <a:xfrm>
            <a:off x="3849189" y="2081349"/>
            <a:ext cx="2116182" cy="198555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1D6A28-7740-4988-980D-F80467630230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58B280-BBE3-4205-8AF6-71509F884428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03E9ED-11B6-4127-927A-36F24A36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7163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3805CD-7225-4D12-A014-C241D1B9A4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73" y="924124"/>
            <a:ext cx="8529218" cy="499770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11D85A-024D-40AC-A404-EC1335F5F14A}"/>
              </a:ext>
            </a:extLst>
          </p:cNvPr>
          <p:cNvCxnSpPr>
            <a:cxnSpLocks/>
          </p:cNvCxnSpPr>
          <p:nvPr/>
        </p:nvCxnSpPr>
        <p:spPr>
          <a:xfrm>
            <a:off x="7104121" y="2410464"/>
            <a:ext cx="607671" cy="29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FD01DB-CB8E-4C57-A815-C90CF45919AF}"/>
              </a:ext>
            </a:extLst>
          </p:cNvPr>
          <p:cNvCxnSpPr>
            <a:cxnSpLocks/>
          </p:cNvCxnSpPr>
          <p:nvPr/>
        </p:nvCxnSpPr>
        <p:spPr>
          <a:xfrm>
            <a:off x="7104121" y="2902502"/>
            <a:ext cx="607671" cy="29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A93F67-FB26-4577-AFFF-2B9AFC2AD423}"/>
              </a:ext>
            </a:extLst>
          </p:cNvPr>
          <p:cNvCxnSpPr>
            <a:cxnSpLocks/>
          </p:cNvCxnSpPr>
          <p:nvPr/>
        </p:nvCxnSpPr>
        <p:spPr>
          <a:xfrm>
            <a:off x="7034450" y="1903188"/>
            <a:ext cx="607671" cy="29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6EA0ED9-A6A5-495F-AD44-75D39707926E}"/>
              </a:ext>
            </a:extLst>
          </p:cNvPr>
          <p:cNvSpPr txBox="1"/>
          <p:nvPr/>
        </p:nvSpPr>
        <p:spPr>
          <a:xfrm>
            <a:off x="7686172" y="1821125"/>
            <a:ext cx="1316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$260,000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A0963-9CA7-4376-ACD4-EBF1E207C7A7}"/>
              </a:ext>
            </a:extLst>
          </p:cNvPr>
          <p:cNvSpPr txBox="1"/>
          <p:nvPr/>
        </p:nvSpPr>
        <p:spPr>
          <a:xfrm>
            <a:off x="7686172" y="3064582"/>
            <a:ext cx="1316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$244,400</a:t>
            </a: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31D48D0-EAE8-4ABC-ABB0-945CF4AC6205}"/>
              </a:ext>
            </a:extLst>
          </p:cNvPr>
          <p:cNvSpPr/>
          <p:nvPr/>
        </p:nvSpPr>
        <p:spPr>
          <a:xfrm rot="637656">
            <a:off x="7417733" y="3517040"/>
            <a:ext cx="1487547" cy="767133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$27,025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F6ADAB-C63B-420F-B06A-DFBA7379AD75}"/>
              </a:ext>
            </a:extLst>
          </p:cNvPr>
          <p:cNvCxnSpPr>
            <a:cxnSpLocks/>
          </p:cNvCxnSpPr>
          <p:nvPr/>
        </p:nvCxnSpPr>
        <p:spPr>
          <a:xfrm>
            <a:off x="6960158" y="3173678"/>
            <a:ext cx="607671" cy="29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3685BD7-8960-479B-B224-CE2EB2ADF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94" y="96432"/>
            <a:ext cx="9221291" cy="790809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760AFCE8-42F9-4865-B603-A9F333C7C943}"/>
              </a:ext>
            </a:extLst>
          </p:cNvPr>
          <p:cNvSpPr/>
          <p:nvPr/>
        </p:nvSpPr>
        <p:spPr>
          <a:xfrm>
            <a:off x="500809" y="4057322"/>
            <a:ext cx="600891" cy="19158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E6A5D6B-B605-4D17-ACEB-0812942EC333}"/>
              </a:ext>
            </a:extLst>
          </p:cNvPr>
          <p:cNvSpPr/>
          <p:nvPr/>
        </p:nvSpPr>
        <p:spPr>
          <a:xfrm>
            <a:off x="493996" y="4479688"/>
            <a:ext cx="600891" cy="19158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364C0E6-E2A7-4EC9-A31F-7CB8D87BDEF1}"/>
              </a:ext>
            </a:extLst>
          </p:cNvPr>
          <p:cNvSpPr/>
          <p:nvPr/>
        </p:nvSpPr>
        <p:spPr>
          <a:xfrm flipH="1">
            <a:off x="7711792" y="4553832"/>
            <a:ext cx="607670" cy="23488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E287ED-911E-441D-B5A5-BD92B73EE555}"/>
              </a:ext>
            </a:extLst>
          </p:cNvPr>
          <p:cNvCxnSpPr>
            <a:cxnSpLocks/>
          </p:cNvCxnSpPr>
          <p:nvPr/>
        </p:nvCxnSpPr>
        <p:spPr>
          <a:xfrm>
            <a:off x="7056222" y="2162277"/>
            <a:ext cx="607671" cy="294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1FC068-C7FE-49B8-AD09-BFA931914928}"/>
              </a:ext>
            </a:extLst>
          </p:cNvPr>
          <p:cNvSpPr txBox="1"/>
          <p:nvPr/>
        </p:nvSpPr>
        <p:spPr>
          <a:xfrm>
            <a:off x="7707944" y="2080511"/>
            <a:ext cx="1316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$15,600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F72E8E-B504-4B10-862F-57007CF9F29A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066BD3-873F-4217-93BD-FAC0C132DE19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89B37F-1319-4650-B855-AB808C72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6208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B3ABA1-BE77-4497-A5AC-632DCB5BA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94327"/>
            <a:ext cx="9142291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8603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DF5A9-B515-4379-8415-2BA2DE0FD6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2108"/>
            <a:ext cx="6537934" cy="57737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06EA512-4FA6-490E-A6B8-7DF10F2136DE}"/>
              </a:ext>
            </a:extLst>
          </p:cNvPr>
          <p:cNvSpPr/>
          <p:nvPr/>
        </p:nvSpPr>
        <p:spPr>
          <a:xfrm>
            <a:off x="120315" y="2658979"/>
            <a:ext cx="6745775" cy="7700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C1CD11-29B0-4C8C-8B8F-6F9F6DBCD859}"/>
              </a:ext>
            </a:extLst>
          </p:cNvPr>
          <p:cNvGrpSpPr/>
          <p:nvPr/>
        </p:nvGrpSpPr>
        <p:grpSpPr>
          <a:xfrm>
            <a:off x="0" y="5970115"/>
            <a:ext cx="9144000" cy="691553"/>
            <a:chOff x="0" y="6009755"/>
            <a:chExt cx="9144000" cy="691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8E3762-B3C1-4F03-9770-037C1EC8DE24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2193E7-8EA7-4847-B300-355DBB5D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2198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466D7-5036-4352-AAAA-965078E37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726"/>
            <a:ext cx="6493071" cy="6407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5186C-7DE7-4D27-B5F5-29D64A6D0FB9}"/>
              </a:ext>
            </a:extLst>
          </p:cNvPr>
          <p:cNvSpPr txBox="1"/>
          <p:nvPr/>
        </p:nvSpPr>
        <p:spPr>
          <a:xfrm>
            <a:off x="6779005" y="3813661"/>
            <a:ext cx="2051486" cy="175432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If the seller does not have representation, then they are a FSBO negotiating with a corporation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504AA7-6A54-4A75-BF04-4229D1299995}"/>
              </a:ext>
            </a:extLst>
          </p:cNvPr>
          <p:cNvGrpSpPr/>
          <p:nvPr/>
        </p:nvGrpSpPr>
        <p:grpSpPr>
          <a:xfrm>
            <a:off x="0" y="6072370"/>
            <a:ext cx="9144000" cy="813975"/>
            <a:chOff x="0" y="5948545"/>
            <a:chExt cx="9144000" cy="8139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86772A-531C-4F92-954C-66309BE61178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1100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www.ThePowerProgram.com</a:t>
              </a:r>
              <a:r>
                <a:rPr lang="en-US" sz="1100" dirty="0">
                  <a:solidFill>
                    <a:schemeClr val="bg1"/>
                  </a:solidFill>
                </a:rPr>
                <a:t> * 631-929-5555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79C731-1ED2-4E57-B83C-4679527E0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7014" y="5948545"/>
              <a:ext cx="1955549" cy="813975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18388261-1805-48E9-AECD-CFED488EE1BF}"/>
              </a:ext>
            </a:extLst>
          </p:cNvPr>
          <p:cNvSpPr/>
          <p:nvPr/>
        </p:nvSpPr>
        <p:spPr>
          <a:xfrm>
            <a:off x="409073" y="3176459"/>
            <a:ext cx="6369931" cy="7700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6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EB5C9-D1BD-441D-AA4A-4EAB94547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8882" y="-104502"/>
            <a:ext cx="6823888" cy="6176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2EECC-1473-4301-86B7-06128A6C56B2}"/>
              </a:ext>
            </a:extLst>
          </p:cNvPr>
          <p:cNvSpPr txBox="1"/>
          <p:nvPr/>
        </p:nvSpPr>
        <p:spPr>
          <a:xfrm>
            <a:off x="6630960" y="4057502"/>
            <a:ext cx="1663337" cy="175432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Zillow is NOT going to pay you the Zestimate -  they are paying LESS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BB1498-BD86-4091-8254-5A2C40EBA46E}"/>
              </a:ext>
            </a:extLst>
          </p:cNvPr>
          <p:cNvGrpSpPr/>
          <p:nvPr/>
        </p:nvGrpSpPr>
        <p:grpSpPr>
          <a:xfrm>
            <a:off x="0" y="6072370"/>
            <a:ext cx="9144000" cy="813975"/>
            <a:chOff x="0" y="5948545"/>
            <a:chExt cx="9144000" cy="8139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D42081-AA7F-4319-A286-45416496BAE3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1100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www.ThePowerProgram.com</a:t>
              </a:r>
              <a:r>
                <a:rPr lang="en-US" sz="1100" dirty="0">
                  <a:solidFill>
                    <a:schemeClr val="bg1"/>
                  </a:solidFill>
                </a:rPr>
                <a:t> * 631-929-5555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77002D-D562-4E96-9D8C-B77E74E5A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7014" y="5948545"/>
              <a:ext cx="1955549" cy="813975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80C7240-39FF-4DB5-A046-A536D9FD6E37}"/>
              </a:ext>
            </a:extLst>
          </p:cNvPr>
          <p:cNvSpPr/>
          <p:nvPr/>
        </p:nvSpPr>
        <p:spPr>
          <a:xfrm>
            <a:off x="0" y="3403722"/>
            <a:ext cx="6876598" cy="7700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48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3B3464-7539-4D22-B064-76AAF3F230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503"/>
            <a:ext cx="6557554" cy="6079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65B18-5678-4608-B2DF-9F2B659F956A}"/>
              </a:ext>
            </a:extLst>
          </p:cNvPr>
          <p:cNvSpPr txBox="1"/>
          <p:nvPr/>
        </p:nvSpPr>
        <p:spPr>
          <a:xfrm>
            <a:off x="6831257" y="3491444"/>
            <a:ext cx="1999234" cy="175432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 other words, they are saying their purchase offer will be LESS than the fair market value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A42194-2699-4E27-8D27-1928179D8566}"/>
              </a:ext>
            </a:extLst>
          </p:cNvPr>
          <p:cNvSpPr/>
          <p:nvPr/>
        </p:nvSpPr>
        <p:spPr>
          <a:xfrm>
            <a:off x="273701" y="2721423"/>
            <a:ext cx="6557555" cy="7700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F5560-C1EA-4FCD-A8C2-343FA610BC7A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03C5F3-6B18-4BFC-ADC0-1BB69BB8E437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904B99-9CC7-4040-B44B-4D6087269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1969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451008-E0C5-4A65-9D42-D1860EAE6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83177"/>
            <a:ext cx="6305007" cy="5689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3EE4D-BD29-4739-B383-8C970A86167A}"/>
              </a:ext>
            </a:extLst>
          </p:cNvPr>
          <p:cNvSpPr txBox="1"/>
          <p:nvPr/>
        </p:nvSpPr>
        <p:spPr>
          <a:xfrm>
            <a:off x="6596126" y="2829593"/>
            <a:ext cx="1663337" cy="175432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Repairs they want the seller to pay so they can </a:t>
            </a:r>
            <a:r>
              <a:rPr lang="en-US" b="1" i="1" dirty="0"/>
              <a:t>flip</a:t>
            </a:r>
            <a:r>
              <a:rPr lang="en-US" dirty="0"/>
              <a:t> the house for a profit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4934B3-1CB3-406E-8187-C19CEBAB530D}"/>
              </a:ext>
            </a:extLst>
          </p:cNvPr>
          <p:cNvSpPr/>
          <p:nvPr/>
        </p:nvSpPr>
        <p:spPr>
          <a:xfrm>
            <a:off x="93418" y="2422606"/>
            <a:ext cx="6772672" cy="58528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FC5350-93A3-4666-BC20-DA53A1B10953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CB1CB7-8BFC-4D43-ADC4-64666B5527E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648B7B-F0D1-4EFF-A6DC-4E0B25CCB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55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2A970A0-5579-4BAA-AF9A-D0DD9A5C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473"/>
            <a:ext cx="9144000" cy="52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6F81D-CDCB-48F6-8A11-E7030A6CCC6F}"/>
              </a:ext>
            </a:extLst>
          </p:cNvPr>
          <p:cNvSpPr txBox="1"/>
          <p:nvPr/>
        </p:nvSpPr>
        <p:spPr>
          <a:xfrm>
            <a:off x="1155032" y="5581006"/>
            <a:ext cx="6687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Honest Example. With a real estate agent, </a:t>
            </a:r>
          </a:p>
          <a:p>
            <a:pPr algn="ctr"/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sellers WILL net more money.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2A2B4-4290-4B6C-ACEE-31D3EE3817F9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396059-A1BA-4438-BB17-5BB8E64C30C3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D56DBC-2C20-4158-8C5D-1E68E3F9F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355300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6F2E-2548-4BD7-992D-496AB112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2615"/>
            <a:ext cx="7886700" cy="81924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Points to Make to Sellers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10C4C-3281-4867-9CC9-95B903E7D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991854"/>
            <a:ext cx="8398787" cy="5171165"/>
          </a:xfrm>
        </p:spPr>
        <p:txBody>
          <a:bodyPr>
            <a:noAutofit/>
          </a:bodyPr>
          <a:lstStyle/>
          <a:p>
            <a:r>
              <a:rPr lang="en-US" sz="2400" dirty="0"/>
              <a:t>If it </a:t>
            </a:r>
            <a:r>
              <a:rPr lang="en-US" sz="2400" u="sng" dirty="0"/>
              <a:t>sounds too good to be true, it is</a:t>
            </a:r>
            <a:r>
              <a:rPr lang="en-US" sz="2400" dirty="0"/>
              <a:t>!</a:t>
            </a:r>
          </a:p>
          <a:p>
            <a:r>
              <a:rPr lang="en-US" sz="2400" dirty="0"/>
              <a:t>They are looking out for </a:t>
            </a:r>
            <a:r>
              <a:rPr lang="en-US" sz="2400" b="1" dirty="0"/>
              <a:t>THEIR</a:t>
            </a:r>
            <a:r>
              <a:rPr lang="en-US" sz="2400" dirty="0"/>
              <a:t> interest, not YOURS!</a:t>
            </a:r>
          </a:p>
          <a:p>
            <a:r>
              <a:rPr lang="en-US" sz="2400" dirty="0"/>
              <a:t>You would be selling to them based on what THEY </a:t>
            </a:r>
            <a:r>
              <a:rPr lang="en-US" sz="2400" u="sng" dirty="0"/>
              <a:t>tell you it’s worth</a:t>
            </a:r>
            <a:r>
              <a:rPr lang="en-US" sz="2400" dirty="0"/>
              <a:t>!</a:t>
            </a:r>
          </a:p>
          <a:p>
            <a:r>
              <a:rPr lang="en-US" sz="2400" dirty="0"/>
              <a:t>Saying YOU pay </a:t>
            </a:r>
            <a:r>
              <a:rPr lang="en-US" sz="2400" u="sng" dirty="0"/>
              <a:t>a seller’s concession fee with an agent is a marketing lie</a:t>
            </a:r>
            <a:r>
              <a:rPr lang="en-US" sz="2400" dirty="0"/>
              <a:t>!</a:t>
            </a:r>
          </a:p>
          <a:p>
            <a:r>
              <a:rPr lang="en-US" sz="2400" dirty="0"/>
              <a:t>They are buying </a:t>
            </a:r>
            <a:r>
              <a:rPr lang="en-US" sz="2400" b="1" dirty="0"/>
              <a:t>to flip it for a profit </a:t>
            </a:r>
            <a:r>
              <a:rPr lang="en-US" sz="2400" dirty="0"/>
              <a:t>AND for making you </a:t>
            </a:r>
            <a:r>
              <a:rPr lang="en-US" sz="2400" b="1" u="sng" dirty="0"/>
              <a:t>pay them a 6-13% Commission</a:t>
            </a:r>
            <a:r>
              <a:rPr lang="en-US" sz="2400" dirty="0"/>
              <a:t>, which they call a Service Fee.</a:t>
            </a:r>
          </a:p>
          <a:p>
            <a:r>
              <a:rPr lang="en-US" sz="2400" dirty="0"/>
              <a:t>In addition to their Commission</a:t>
            </a:r>
            <a:r>
              <a:rPr lang="en-US" sz="2400" b="1" dirty="0"/>
              <a:t>, another Commission called a Market Risk Fee, another 2-6%.</a:t>
            </a:r>
          </a:p>
          <a:p>
            <a:r>
              <a:rPr lang="en-US" sz="2400" dirty="0"/>
              <a:t>They are making </a:t>
            </a:r>
            <a:r>
              <a:rPr lang="en-US" sz="2400" u="sng" dirty="0"/>
              <a:t>you to pay for repairs THEY want done</a:t>
            </a:r>
            <a:r>
              <a:rPr lang="en-US" sz="2400" dirty="0"/>
              <a:t> so they can make money on you.</a:t>
            </a:r>
          </a:p>
          <a:p>
            <a:r>
              <a:rPr lang="en-US" sz="2400" dirty="0"/>
              <a:t>They are </a:t>
            </a:r>
            <a:r>
              <a:rPr lang="en-US" sz="2400" b="1" dirty="0"/>
              <a:t>controlling you and the process.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E2B1273-9E7B-46A8-8E6C-86A2AF09E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8323">
            <a:off x="7141698" y="4610"/>
            <a:ext cx="1654914" cy="18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A85AE7-3BCA-4B0A-8976-63DDF0505A64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5A9B47-C53E-433D-AF23-B57BF6219647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83C972-CEA3-4412-A3C0-0D433B747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878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10BFC-2DB7-463C-B9C4-F6F7A82C6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89" y="409786"/>
            <a:ext cx="8634184" cy="48850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147B88-73D3-4AD8-B97D-048F1709ECE6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CB6423-F10A-4090-816A-546ADBF6E4BA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DB20BE-5641-42A2-BF49-7DCF5C2CB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090056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463C88F-EBFF-4D34-A60C-3CE3205D0B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8000"/>
            <a:ext cx="5412508" cy="663575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D2A66A00-2AF9-4C25-8355-C424244C6BC4}"/>
              </a:ext>
            </a:extLst>
          </p:cNvPr>
          <p:cNvSpPr txBox="1">
            <a:spLocks/>
          </p:cNvSpPr>
          <p:nvPr/>
        </p:nvSpPr>
        <p:spPr>
          <a:xfrm>
            <a:off x="5311252" y="2295451"/>
            <a:ext cx="3552059" cy="132959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  <a:scene3d>
              <a:camera prst="perspectiveContrastingLeftFacing" fov="6300000">
                <a:rot lat="20400000" lon="78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-450" normalizeH="0" baseline="0" noProof="0" dirty="0" err="1">
                <a:ln>
                  <a:noFill/>
                </a:ln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rgbClr val="FFFFFF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iBuyer</a:t>
            </a:r>
            <a:endParaRPr kumimoji="0" lang="en-US" sz="9600" b="1" i="0" u="none" strike="noStrike" kern="1200" cap="none" spc="-450" normalizeH="0" baseline="0" noProof="0" dirty="0">
              <a:ln>
                <a:noFill/>
              </a:ln>
              <a:gradFill>
                <a:gsLst>
                  <a:gs pos="0">
                    <a:srgbClr val="C5ECF1"/>
                  </a:gs>
                  <a:gs pos="48000">
                    <a:srgbClr val="6FC0EF"/>
                  </a:gs>
                  <a:gs pos="48000">
                    <a:srgbClr val="235FA8"/>
                  </a:gs>
                  <a:gs pos="98230">
                    <a:srgbClr val="FFFFFF"/>
                  </a:gs>
                  <a:gs pos="79000">
                    <a:srgbClr val="FDFCFC"/>
                  </a:gs>
                </a:gsLst>
                <a:lin ang="5400000" scaled="1"/>
              </a:gradFill>
              <a:effectLst>
                <a:glow rad="152400">
                  <a:srgbClr val="7030A0">
                    <a:alpha val="40000"/>
                  </a:srgbClr>
                </a:glow>
                <a:outerShdw blurRad="25400" dist="25400" dir="2400000" algn="tl" rotWithShape="0">
                  <a:srgbClr val="FF0066"/>
                </a:outerShdw>
              </a:effectLst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320BC-C906-49F3-BFB7-80139C427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1667" y="3936154"/>
            <a:ext cx="3552058" cy="590558"/>
          </a:xfrm>
          <a:solidFill>
            <a:schemeClr val="bg1"/>
          </a:solidFill>
        </p:spPr>
        <p:txBody>
          <a:bodyPr/>
          <a:lstStyle/>
          <a:p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lang="en-US" sz="21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Worst</a:t>
            </a:r>
            <a:r>
              <a:rPr lang="en-US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Thing To Happen To Homeowners</a:t>
            </a:r>
            <a:endParaRPr lang="en-US" sz="2100" b="1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92A3D7-D915-4648-81C9-8F6861B87BD4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B93A1C-61A3-47A4-8362-39C0D650F19A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2BC29B3-CFBB-4576-A8E8-BC0FE965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075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B46DD-7D5F-4A12-A272-052B62715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19" y="2123537"/>
            <a:ext cx="1736056" cy="1858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DB7FE-86A9-4403-9DC4-3171F8062FE4}"/>
              </a:ext>
            </a:extLst>
          </p:cNvPr>
          <p:cNvSpPr txBox="1"/>
          <p:nvPr/>
        </p:nvSpPr>
        <p:spPr>
          <a:xfrm>
            <a:off x="505326" y="4211053"/>
            <a:ext cx="1708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iBuyer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Contracts With Seller at Deep 20-40% Discount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40092-1D41-466E-BAE6-F492A4B0E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178" y="2123011"/>
            <a:ext cx="1737511" cy="1859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A382B-DA7D-47CE-AA58-B9CAE86F7DDD}"/>
              </a:ext>
            </a:extLst>
          </p:cNvPr>
          <p:cNvSpPr txBox="1"/>
          <p:nvPr/>
        </p:nvSpPr>
        <p:spPr>
          <a:xfrm>
            <a:off x="3492690" y="4211053"/>
            <a:ext cx="1708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Seller to Pay for Repairs &amp; Close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458B27-7C82-46F4-B5FF-80B36366FD6F}"/>
              </a:ext>
            </a:extLst>
          </p:cNvPr>
          <p:cNvSpPr txBox="1"/>
          <p:nvPr/>
        </p:nvSpPr>
        <p:spPr>
          <a:xfrm>
            <a:off x="6675043" y="4211053"/>
            <a:ext cx="1708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Back On Market at Quick-Sale Price for a Profit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2951-F5B3-4C4C-B3E5-EF26A3CD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531" y="2123009"/>
            <a:ext cx="1737511" cy="185944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2B27C04-F3B0-404D-BF15-1813E189F4BE}"/>
              </a:ext>
            </a:extLst>
          </p:cNvPr>
          <p:cNvSpPr/>
          <p:nvPr/>
        </p:nvSpPr>
        <p:spPr>
          <a:xfrm>
            <a:off x="2172227" y="3052731"/>
            <a:ext cx="1371600" cy="553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8216033-7E98-4875-A491-E25FAB793CFB}"/>
              </a:ext>
            </a:extLst>
          </p:cNvPr>
          <p:cNvSpPr/>
          <p:nvPr/>
        </p:nvSpPr>
        <p:spPr>
          <a:xfrm>
            <a:off x="5201175" y="3052730"/>
            <a:ext cx="1371600" cy="553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96988-DDE7-460D-825A-DFE6E4BEC4E4}"/>
              </a:ext>
            </a:extLst>
          </p:cNvPr>
          <p:cNvSpPr txBox="1"/>
          <p:nvPr/>
        </p:nvSpPr>
        <p:spPr>
          <a:xfrm>
            <a:off x="3209687" y="5510538"/>
            <a:ext cx="2724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Value $220,000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537071-EDBA-44FA-83DD-9C0B974DE884}"/>
              </a:ext>
            </a:extLst>
          </p:cNvPr>
          <p:cNvSpPr txBox="1"/>
          <p:nvPr/>
        </p:nvSpPr>
        <p:spPr>
          <a:xfrm>
            <a:off x="501819" y="907389"/>
            <a:ext cx="191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iBuyer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Tells Seller What Their House is Worth ($176,000)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16BA1-9730-4FC1-B8F6-2AF0B188E011}"/>
              </a:ext>
            </a:extLst>
          </p:cNvPr>
          <p:cNvSpPr txBox="1"/>
          <p:nvPr/>
        </p:nvSpPr>
        <p:spPr>
          <a:xfrm>
            <a:off x="6623845" y="960542"/>
            <a:ext cx="191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iBuyer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Sells $210,000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645DC-E9DA-4022-8AC7-C20AC6EEB88D}"/>
              </a:ext>
            </a:extLst>
          </p:cNvPr>
          <p:cNvSpPr txBox="1"/>
          <p:nvPr/>
        </p:nvSpPr>
        <p:spPr>
          <a:xfrm>
            <a:off x="3478178" y="931963"/>
            <a:ext cx="191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Seller Receives $176,000 minus Repairs</a:t>
            </a:r>
          </a:p>
        </p:txBody>
      </p:sp>
    </p:spTree>
    <p:extLst>
      <p:ext uri="{BB962C8B-B14F-4D97-AF65-F5344CB8AC3E}">
        <p14:creationId xmlns:p14="http://schemas.microsoft.com/office/powerpoint/2010/main" val="35780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D94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8AF4E-6DAF-4D89-84A8-A175B47A1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  <a:latin typeface="+mn-lt"/>
              </a:rPr>
              <a:t>What Can You Do….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BD482-D591-4480-8C12-108015B2E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12D-5856-4985-A78A-2EE83008F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922" y="717423"/>
            <a:ext cx="3063886" cy="4852362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FFFFFF"/>
                </a:solidFill>
              </a:rPr>
              <a:t>Be Prepared on the </a:t>
            </a:r>
            <a:r>
              <a:rPr lang="en-US" sz="2000" b="1" i="1" dirty="0">
                <a:solidFill>
                  <a:srgbClr val="FFFFFF"/>
                </a:solidFill>
              </a:rPr>
              <a:t>Listing Appointment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solidFill>
                  <a:srgbClr val="FFFFFF"/>
                </a:solidFill>
              </a:rPr>
              <a:t>Educate your local </a:t>
            </a:r>
            <a:r>
              <a:rPr lang="en-US" sz="2000" b="1" dirty="0">
                <a:solidFill>
                  <a:srgbClr val="FFFFFF"/>
                </a:solidFill>
              </a:rPr>
              <a:t>homeowners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i="1" dirty="0">
                <a:solidFill>
                  <a:srgbClr val="FFFFFF"/>
                </a:solidFill>
              </a:rPr>
              <a:t>Concentrated</a:t>
            </a:r>
            <a:r>
              <a:rPr lang="en-US" sz="2000" dirty="0">
                <a:solidFill>
                  <a:srgbClr val="FFFFFF"/>
                </a:solidFill>
              </a:rPr>
              <a:t> Social Media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</a:rPr>
              <a:t>Door knocking </a:t>
            </a:r>
            <a:r>
              <a:rPr lang="en-US" sz="2000" dirty="0">
                <a:solidFill>
                  <a:srgbClr val="FFFFFF"/>
                </a:solidFill>
              </a:rPr>
              <a:t>like someone running for Congress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</a:rPr>
              <a:t>Mailings</a:t>
            </a:r>
            <a:r>
              <a:rPr lang="en-US" sz="2000" dirty="0">
                <a:solidFill>
                  <a:srgbClr val="FFFFFF"/>
                </a:solidFill>
              </a:rPr>
              <a:t> directing to web page </a:t>
            </a:r>
            <a:r>
              <a:rPr lang="en-US" sz="2000" i="1" dirty="0">
                <a:solidFill>
                  <a:srgbClr val="FFFFFF"/>
                </a:solidFill>
              </a:rPr>
              <a:t>(you have permission to use/edit this video)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seminar for the general public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4F3457-81E7-487C-8E5A-CA0E9E934408}"/>
              </a:ext>
            </a:extLst>
          </p:cNvPr>
          <p:cNvSpPr/>
          <p:nvPr/>
        </p:nvSpPr>
        <p:spPr>
          <a:xfrm>
            <a:off x="0" y="6355532"/>
            <a:ext cx="9144000" cy="18107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www.ThePowerProgram.com | 631-929-5555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CF375-A37A-45AE-962B-DDE0D8B90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674" y="6302168"/>
            <a:ext cx="1265667" cy="5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02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43B87E-169E-4A05-B2EA-46EE4E36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712" y="383177"/>
            <a:ext cx="6139543" cy="3901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97982-65E6-4480-B070-EACB782EC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378" y="1299753"/>
            <a:ext cx="6444343" cy="4258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A8BFB-D44A-4D62-BB8B-6C0E1959F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400" y="2002969"/>
            <a:ext cx="6827521" cy="4471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842819-C00D-4F3F-B87C-41BBF6C781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378" y="698859"/>
            <a:ext cx="7541623" cy="4502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242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B2B8-97D2-4C06-909A-1E34BA16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The Past 4 Years, </a:t>
            </a:r>
            <a:r>
              <a:rPr lang="en-US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OpenDoor</a:t>
            </a:r>
            <a:b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has Raised…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A1351-65A8-485F-B18F-CD3535B8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791638"/>
            <a:ext cx="8656320" cy="36489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74CB631-3AF1-4F2F-94D6-CC5FCA566135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6A2E30-9C38-4A3C-9BB4-5D1DD652B085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09B47C6-2950-4076-BAE2-BADF957DE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4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AC369-3B39-4472-9B27-7D2C8DDCCDE9}"/>
              </a:ext>
            </a:extLst>
          </p:cNvPr>
          <p:cNvSpPr/>
          <p:nvPr/>
        </p:nvSpPr>
        <p:spPr>
          <a:xfrm>
            <a:off x="4114801" y="1112646"/>
            <a:ext cx="494497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Buyers buy with emotion.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Investors buy for a profit.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1" dirty="0" err="1"/>
              <a:t>iBuyers</a:t>
            </a:r>
            <a:r>
              <a:rPr lang="en-US" sz="2400" b="1" i="1" dirty="0"/>
              <a:t> are investors.</a:t>
            </a:r>
            <a:endParaRPr lang="en-US" sz="2400" i="1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i="1" dirty="0" err="1"/>
              <a:t>iINVESTORS</a:t>
            </a:r>
            <a:r>
              <a:rPr lang="en-US" sz="2400" i="1" dirty="0"/>
              <a:t> are offering </a:t>
            </a:r>
            <a:r>
              <a:rPr lang="en-US" sz="2400" b="1" i="1" dirty="0"/>
              <a:t>WAY LESS </a:t>
            </a:r>
            <a:r>
              <a:rPr lang="en-US" sz="2400" i="1" dirty="0"/>
              <a:t> than what we can sell the homeowners house for.</a:t>
            </a:r>
            <a:endParaRPr lang="en-US" sz="2400" u="sng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longer </a:t>
            </a:r>
            <a:r>
              <a:rPr lang="en-US" sz="2400" dirty="0" err="1"/>
              <a:t>iINVESTORS</a:t>
            </a:r>
            <a:r>
              <a:rPr lang="en-US" sz="2400" dirty="0"/>
              <a:t> hold property, the more it </a:t>
            </a:r>
            <a:r>
              <a:rPr lang="en-US" sz="2400" u="sng" dirty="0"/>
              <a:t>cuts into their profit</a:t>
            </a:r>
            <a:r>
              <a:rPr lang="en-US" sz="2400" dirty="0"/>
              <a:t>. Therefore, they have to </a:t>
            </a:r>
            <a:r>
              <a:rPr lang="en-US" sz="2400" b="1" i="1" dirty="0"/>
              <a:t>re-sell it at below market value </a:t>
            </a:r>
            <a:r>
              <a:rPr lang="en-US" sz="2400" dirty="0"/>
              <a:t>to sell quickly.</a:t>
            </a:r>
          </a:p>
        </p:txBody>
      </p:sp>
      <p:pic>
        <p:nvPicPr>
          <p:cNvPr id="1026" name="Picture 2" descr="https://media-private.canva.com/MAARoY0t1m8/1/screen.jpg?response-expires=Mon%2C%2029%20Apr%202019%2021%3A27%3A36%20GMT&amp;X-Amz-Algorithm=AWS4-HMAC-SHA256&amp;X-Amz-Date=20190429T184737Z&amp;X-Amz-SignedHeaders=host&amp;X-Amz-Expires=9598&amp;X-Amz-Credential=AKIAJWF6QO3UH4PAAJ6Q%2F20190429%2Fus-east-1%2Fs3%2Faws4_request&amp;X-Amz-Signature=56223cad354b18f915044826ba6f7942548d95786c0117a58229e50601fdd368">
            <a:extLst>
              <a:ext uri="{FF2B5EF4-FFF2-40B4-BE49-F238E27FC236}">
                <a16:creationId xmlns:a16="http://schemas.microsoft.com/office/drawing/2014/main" id="{271E1D09-8C64-4755-A4C1-89C7FB6A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18" y="17750"/>
            <a:ext cx="4222253" cy="63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E38FDF-1866-44CA-9BD6-046122B3C236}"/>
              </a:ext>
            </a:extLst>
          </p:cNvPr>
          <p:cNvSpPr txBox="1">
            <a:spLocks/>
          </p:cNvSpPr>
          <p:nvPr/>
        </p:nvSpPr>
        <p:spPr>
          <a:xfrm>
            <a:off x="2120565" y="316138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Thoughts &amp; Facts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48863-64F8-48D3-BACF-272E13A54056}"/>
              </a:ext>
            </a:extLst>
          </p:cNvPr>
          <p:cNvGrpSpPr/>
          <p:nvPr/>
        </p:nvGrpSpPr>
        <p:grpSpPr>
          <a:xfrm>
            <a:off x="-20818" y="6166447"/>
            <a:ext cx="9144000" cy="691553"/>
            <a:chOff x="0" y="6009755"/>
            <a:chExt cx="9144000" cy="6915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9FCF83-ABB4-4B5D-BB33-5506E1274260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8CD535-5800-408B-898B-4DC234C88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059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E732E40-281F-4066-8B2B-98D0765A73DA}"/>
              </a:ext>
            </a:extLst>
          </p:cNvPr>
          <p:cNvGrpSpPr/>
          <p:nvPr/>
        </p:nvGrpSpPr>
        <p:grpSpPr>
          <a:xfrm>
            <a:off x="0" y="6009755"/>
            <a:ext cx="9144000" cy="691553"/>
            <a:chOff x="0" y="6009755"/>
            <a:chExt cx="9144000" cy="6915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92CBE4-CDDF-4973-8113-8D50BA04402B}"/>
                </a:ext>
              </a:extLst>
            </p:cNvPr>
            <p:cNvSpPr/>
            <p:nvPr/>
          </p:nvSpPr>
          <p:spPr>
            <a:xfrm>
              <a:off x="0" y="6355532"/>
              <a:ext cx="9144000" cy="18107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1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www.ThePowerProgram.com | 631-929-5555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C19FE3-87A1-42D6-842F-EED81CE14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419" y="6009755"/>
              <a:ext cx="1661433" cy="69155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3B8467-2996-4769-A99D-31769DFC74FD}"/>
              </a:ext>
            </a:extLst>
          </p:cNvPr>
          <p:cNvSpPr txBox="1"/>
          <p:nvPr/>
        </p:nvSpPr>
        <p:spPr>
          <a:xfrm>
            <a:off x="4136571" y="758553"/>
            <a:ext cx="50074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badi MT Condensed Extra Bold" panose="020B0A06030101010103" pitchFamily="34" charset="0"/>
              </a:rPr>
              <a:t>Purchase Price		$400,000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10% Down:		$  40,000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Mortgage:		$360,000</a:t>
            </a:r>
          </a:p>
          <a:p>
            <a:endParaRPr lang="en-US" dirty="0">
              <a:latin typeface="Abadi MT Condensed Extra Bold" panose="020B0A06030101010103" pitchFamily="34" charset="0"/>
            </a:endParaRPr>
          </a:p>
          <a:p>
            <a:endParaRPr lang="en-US" dirty="0">
              <a:latin typeface="Abadi MT Condensed Extra Bold" panose="020B0A06030101010103" pitchFamily="34" charset="0"/>
            </a:endParaRPr>
          </a:p>
          <a:p>
            <a:endParaRPr lang="en-US" dirty="0">
              <a:latin typeface="Abadi MT Condensed Extra Bold" panose="020B0A06030101010103" pitchFamily="34" charset="0"/>
            </a:endParaRPr>
          </a:p>
          <a:p>
            <a:r>
              <a:rPr lang="en-US" dirty="0">
                <a:latin typeface="Abadi MT Condensed Extra Bold" panose="020B0A06030101010103" pitchFamily="34" charset="0"/>
              </a:rPr>
              <a:t>Current Value:		$450,000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Mortgage:		$360,000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Equity:			$  90,000</a:t>
            </a:r>
          </a:p>
          <a:p>
            <a:endParaRPr lang="en-US" dirty="0">
              <a:latin typeface="Abadi MT Condensed Extra Bold" panose="020B0A06030101010103" pitchFamily="34" charset="0"/>
            </a:endParaRPr>
          </a:p>
          <a:p>
            <a:endParaRPr lang="en-US" dirty="0">
              <a:latin typeface="Abadi MT Condensed Extra Bold" panose="020B0A06030101010103" pitchFamily="34" charset="0"/>
            </a:endParaRPr>
          </a:p>
          <a:p>
            <a:r>
              <a:rPr lang="en-US" dirty="0">
                <a:latin typeface="Abadi MT Condensed Extra Bold" panose="020B0A06030101010103" pitchFamily="34" charset="0"/>
              </a:rPr>
              <a:t>Sell to </a:t>
            </a:r>
            <a:r>
              <a:rPr lang="en-US" dirty="0" err="1">
                <a:latin typeface="Abadi MT Condensed Extra Bold" panose="020B0A06030101010103" pitchFamily="34" charset="0"/>
              </a:rPr>
              <a:t>iBuyer</a:t>
            </a:r>
            <a:r>
              <a:rPr lang="en-US" dirty="0">
                <a:latin typeface="Abadi MT Condensed Extra Bold" panose="020B0A06030101010103" pitchFamily="34" charset="0"/>
              </a:rPr>
              <a:t>:		$405,000 (10%)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Value:			$450,000</a:t>
            </a:r>
          </a:p>
          <a:p>
            <a:r>
              <a:rPr lang="en-US" dirty="0">
                <a:latin typeface="Abadi MT Condensed Extra Bold" panose="020B0A06030101010103" pitchFamily="34" charset="0"/>
              </a:rPr>
              <a:t>Loss Equity:		$  45,000</a:t>
            </a:r>
          </a:p>
          <a:p>
            <a:endParaRPr lang="en-US" dirty="0"/>
          </a:p>
          <a:p>
            <a:r>
              <a:rPr lang="en-US" b="1" dirty="0">
                <a:latin typeface="Abadi MT Condensed Extra Bold" panose="020B0A06030101010103" pitchFamily="34" charset="0"/>
              </a:rPr>
              <a:t>Loss of Equity:	 $90,000 - $45,000 = </a:t>
            </a:r>
            <a:r>
              <a:rPr lang="en-US" sz="2400" b="1" dirty="0">
                <a:solidFill>
                  <a:srgbClr val="C00000"/>
                </a:solidFill>
                <a:latin typeface="Abadi MT Condensed Extra Bold" panose="020B0A06030101010103" pitchFamily="34" charset="0"/>
              </a:rPr>
              <a:t>-50%</a:t>
            </a:r>
            <a:r>
              <a:rPr lang="en-US" b="1" dirty="0">
                <a:latin typeface="Abadi MT Condensed Extra Bold" panose="020B0A06030101010103" pitchFamily="34" charset="0"/>
              </a:rPr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C79021-24D5-496D-B89D-55358FB0B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5073"/>
            <a:ext cx="3800475" cy="28575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148664-473F-48CB-8157-8C5F5C7B9D6E}"/>
              </a:ext>
            </a:extLst>
          </p:cNvPr>
          <p:cNvCxnSpPr>
            <a:cxnSpLocks/>
          </p:cNvCxnSpPr>
          <p:nvPr/>
        </p:nvCxnSpPr>
        <p:spPr>
          <a:xfrm>
            <a:off x="4162695" y="2995749"/>
            <a:ext cx="28564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E7162F-1014-44DD-9565-47D9C6015844}"/>
              </a:ext>
            </a:extLst>
          </p:cNvPr>
          <p:cNvCxnSpPr>
            <a:cxnSpLocks/>
          </p:cNvCxnSpPr>
          <p:nvPr/>
        </p:nvCxnSpPr>
        <p:spPr>
          <a:xfrm>
            <a:off x="4136571" y="4349931"/>
            <a:ext cx="28564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1057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26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BADEDA"/>
      </a:accent1>
      <a:accent2>
        <a:srgbClr val="BC95C2"/>
      </a:accent2>
      <a:accent3>
        <a:srgbClr val="96AADC"/>
      </a:accent3>
      <a:accent4>
        <a:srgbClr val="FFAFAE"/>
      </a:accent4>
      <a:accent5>
        <a:srgbClr val="FFCDA3"/>
      </a:accent5>
      <a:accent6>
        <a:srgbClr val="BADEDA"/>
      </a:accent6>
      <a:hlink>
        <a:srgbClr val="BC95C2"/>
      </a:hlink>
      <a:folHlink>
        <a:srgbClr val="BC95C2"/>
      </a:folHlink>
    </a:clrScheme>
    <a:fontScheme name="Custom 144">
      <a:majorFont>
        <a:latin typeface="Tw Cen M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4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505402_Retro pitch deck_RVA_v4.potx" id="{294AB22C-9441-4D8F-AABC-2527C6B6A8B4}" vid="{4810A9CC-FF57-4AC3-B043-25842410518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1099</Words>
  <Application>Microsoft Macintosh PowerPoint</Application>
  <PresentationFormat>On-screen Show (4:3)</PresentationFormat>
  <Paragraphs>130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Abadi MT Condensed Extra Bold</vt:lpstr>
      <vt:lpstr>Aharoni</vt:lpstr>
      <vt:lpstr>Arial</vt:lpstr>
      <vt:lpstr>Calibri</vt:lpstr>
      <vt:lpstr>Calibri Light</vt:lpstr>
      <vt:lpstr>Century Gothic</vt:lpstr>
      <vt:lpstr>Courier New</vt:lpstr>
      <vt:lpstr>Times New Roman</vt:lpstr>
      <vt:lpstr>Tw Cen 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What Can You Do….</vt:lpstr>
      <vt:lpstr>PowerPoint Presentation</vt:lpstr>
      <vt:lpstr>In The Past 4 Years, OpenDoor has Raised…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Points to Make to Sellers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Darryl Davis</dc:creator>
  <cp:lastModifiedBy>Adam Stark</cp:lastModifiedBy>
  <cp:revision>5</cp:revision>
  <dcterms:created xsi:type="dcterms:W3CDTF">2019-05-03T15:40:21Z</dcterms:created>
  <dcterms:modified xsi:type="dcterms:W3CDTF">2020-02-19T20:56:59Z</dcterms:modified>
</cp:coreProperties>
</file>